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325" r:id="rId4"/>
    <p:sldId id="340" r:id="rId5"/>
    <p:sldId id="342" r:id="rId6"/>
    <p:sldId id="343" r:id="rId7"/>
    <p:sldId id="344" r:id="rId8"/>
    <p:sldId id="287" r:id="rId9"/>
    <p:sldId id="345" r:id="rId10"/>
    <p:sldId id="323" r:id="rId11"/>
    <p:sldId id="333" r:id="rId12"/>
    <p:sldId id="334" r:id="rId13"/>
    <p:sldId id="335" r:id="rId14"/>
    <p:sldId id="336" r:id="rId15"/>
    <p:sldId id="337" r:id="rId16"/>
    <p:sldId id="338" r:id="rId17"/>
    <p:sldId id="324" r:id="rId1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7">
          <p15:clr>
            <a:srgbClr val="A4A3A4"/>
          </p15:clr>
        </p15:guide>
        <p15:guide id="2" pos="598">
          <p15:clr>
            <a:srgbClr val="A4A3A4"/>
          </p15:clr>
        </p15:guide>
        <p15:guide id="3" pos="6935">
          <p15:clr>
            <a:srgbClr val="A4A3A4"/>
          </p15:clr>
        </p15:guide>
        <p15:guide id="4" orient="horz" pos="920">
          <p15:clr>
            <a:srgbClr val="A4A3A4"/>
          </p15:clr>
        </p15:guide>
        <p15:guide id="5" orient="horz" pos="3662">
          <p15:clr>
            <a:srgbClr val="A4A3A4"/>
          </p15:clr>
        </p15:guide>
        <p15:guide id="6" pos="3768">
          <p15:clr>
            <a:srgbClr val="A4A3A4"/>
          </p15:clr>
        </p15:guide>
        <p15:guide id="7" pos="7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72" y="48"/>
      </p:cViewPr>
      <p:guideLst>
        <p:guide orient="horz" pos="2407"/>
        <p:guide pos="598"/>
        <p:guide pos="6935"/>
        <p:guide orient="horz" pos="920"/>
        <p:guide orient="horz" pos="3662"/>
        <p:guide pos="3768"/>
        <p:guide pos="7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2020/4/29</a:t>
            </a:fld>
            <a:endParaRPr lang="zh-CN" altLang="en-US" strike="noStrike" noProof="1"/>
          </a:p>
        </p:txBody>
      </p:sp>
      <p:sp>
        <p:nvSpPr>
          <p:cNvPr id="2560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0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98DCE-E436-446C-AE99-9414D62E8CA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30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98DCE-E436-446C-AE99-9414D62E8CA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006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98DCE-E436-446C-AE99-9414D62E8CA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26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98DCE-E436-446C-AE99-9414D62E8CA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986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98DCE-E436-446C-AE99-9414D62E8CA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843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98DCE-E436-446C-AE99-9414D62E8CA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513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98DCE-E436-446C-AE99-9414D62E8CA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071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601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860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17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7185"/>
            <a:ext cx="10972800" cy="45259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E72B13-1AED-45A7-9D70-9DDE75438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5" b="1427"/>
          <a:stretch/>
        </p:blipFill>
        <p:spPr>
          <a:xfrm>
            <a:off x="5913206" y="0"/>
            <a:ext cx="6278794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EF8D00E-BE70-41A9-B25D-1911AADA8C4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42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斜纹 6">
            <a:extLst>
              <a:ext uri="{FF2B5EF4-FFF2-40B4-BE49-F238E27FC236}">
                <a16:creationId xmlns:a16="http://schemas.microsoft.com/office/drawing/2014/main" id="{A16B4284-20E8-413E-A618-9E401E13A2BE}"/>
              </a:ext>
            </a:extLst>
          </p:cNvPr>
          <p:cNvSpPr/>
          <p:nvPr userDrawn="1"/>
        </p:nvSpPr>
        <p:spPr>
          <a:xfrm rot="10800000">
            <a:off x="10025270" y="4691270"/>
            <a:ext cx="2166728" cy="2166728"/>
          </a:xfrm>
          <a:prstGeom prst="diagStripe">
            <a:avLst>
              <a:gd name="adj" fmla="val 65327"/>
            </a:avLst>
          </a:prstGeom>
          <a:solidFill>
            <a:srgbClr val="FF2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8" name="斜纹 7">
            <a:extLst>
              <a:ext uri="{FF2B5EF4-FFF2-40B4-BE49-F238E27FC236}">
                <a16:creationId xmlns:a16="http://schemas.microsoft.com/office/drawing/2014/main" id="{ADA57AAE-64DB-4D75-86AB-61AEC75FA9B8}"/>
              </a:ext>
            </a:extLst>
          </p:cNvPr>
          <p:cNvSpPr/>
          <p:nvPr userDrawn="1"/>
        </p:nvSpPr>
        <p:spPr>
          <a:xfrm rot="16200000" flipH="1">
            <a:off x="-56707" y="56707"/>
            <a:ext cx="2877879" cy="2764465"/>
          </a:xfrm>
          <a:prstGeom prst="diagStripe">
            <a:avLst>
              <a:gd name="adj" fmla="val 67283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683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7185"/>
            <a:ext cx="109728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蓝色线条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300000">
            <a:off x="-19050" y="5127625"/>
            <a:ext cx="12231688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" descr="压缩版logo - 副本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81050" y="279400"/>
            <a:ext cx="4170363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3" descr="中国地图抽象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69998" contrast="-70001"/>
          </a:blip>
          <a:stretch>
            <a:fillRect/>
          </a:stretch>
        </p:blipFill>
        <p:spPr>
          <a:xfrm>
            <a:off x="2882900" y="1217613"/>
            <a:ext cx="7778750" cy="5489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4"/>
          <p:cNvSpPr txBox="1"/>
          <p:nvPr/>
        </p:nvSpPr>
        <p:spPr>
          <a:xfrm>
            <a:off x="6942138" y="4164013"/>
            <a:ext cx="4144962" cy="860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r"/>
            <a:r>
              <a:rPr lang="zh-CN" altLang="en-US" sz="25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河南云动信息技术有限公司魏晓波</a:t>
            </a:r>
          </a:p>
        </p:txBody>
      </p:sp>
      <p:sp>
        <p:nvSpPr>
          <p:cNvPr id="20" name="文本框 2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4575" y="2574925"/>
            <a:ext cx="50752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defPPr>
              <a:defRPr lang="zh-CN"/>
            </a:defPPr>
            <a:lvl1pPr eaLnBrk="1" hangingPunct="1">
              <a:defRPr sz="4500" b="1">
                <a:solidFill>
                  <a:schemeClr val="accent1"/>
                </a:solidFill>
                <a:latin typeface="+mj-lt"/>
                <a:ea typeface="黑体" panose="02010609060101010101" pitchFamily="49" charset="-122"/>
              </a:defRPr>
            </a:lvl1pPr>
            <a:lvl2pPr marL="742950" indent="-285750">
              <a:defRPr>
                <a:ea typeface="幼圆" panose="02010509060101010101" pitchFamily="49" charset="-122"/>
              </a:defRPr>
            </a:lvl2pPr>
            <a:lvl3pPr marL="1143000" indent="-228600">
              <a:defRPr>
                <a:ea typeface="幼圆" panose="02010509060101010101" pitchFamily="49" charset="-122"/>
              </a:defRPr>
            </a:lvl3pPr>
            <a:lvl4pPr marL="1600200" indent="-228600">
              <a:defRPr>
                <a:ea typeface="幼圆" panose="02010509060101010101" pitchFamily="49" charset="-122"/>
              </a:defRPr>
            </a:lvl4pPr>
            <a:lvl5pPr marL="2057400" indent="-228600">
              <a:defRPr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ea typeface="幼圆" panose="02010509060101010101" pitchFamily="49" charset="-122"/>
              </a:defRPr>
            </a:lvl9pPr>
          </a:lstStyle>
          <a:p>
            <a:pPr fontAlgn="base"/>
            <a:r>
              <a:rPr lang="zh-CN" altLang="en-US" sz="5335" strike="noStrike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互联网</a:t>
            </a:r>
            <a:r>
              <a:rPr lang="en-US" altLang="zh-CN" sz="5335" strike="noStrike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5335" strike="noStrike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县域新经济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0826F58-7E08-434F-9CFA-DCC3183C0301}"/>
              </a:ext>
            </a:extLst>
          </p:cNvPr>
          <p:cNvSpPr txBox="1"/>
          <p:nvPr/>
        </p:nvSpPr>
        <p:spPr>
          <a:xfrm>
            <a:off x="4362192" y="808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交通标志专用字体" panose="02010800040101010101" pitchFamily="2" charset="-122"/>
                <a:ea typeface="交通标志专用字体" panose="02010800040101010101" pitchFamily="2" charset="-122"/>
              </a:rPr>
              <a:t>淘宝直播运营实例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FB79ED-29EB-4012-BA28-3B5DDE055010}"/>
              </a:ext>
            </a:extLst>
          </p:cNvPr>
          <p:cNvSpPr/>
          <p:nvPr/>
        </p:nvSpPr>
        <p:spPr>
          <a:xfrm>
            <a:off x="407368" y="141277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285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莁爱逛街深夜直播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285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1F60A3C-5593-4256-AE4F-52373D37DB74}"/>
              </a:ext>
            </a:extLst>
          </p:cNvPr>
          <p:cNvSpPr/>
          <p:nvPr/>
        </p:nvSpPr>
        <p:spPr>
          <a:xfrm>
            <a:off x="29343" y="1988840"/>
            <a:ext cx="12162657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直播人员：吴总、</a:t>
            </a:r>
            <a:r>
              <a:rPr kumimoji="0" lang="en-US" altLang="zh-CN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nadia</a:t>
            </a: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、模特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直播时间：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7.8  23:00-23:59</a:t>
            </a:r>
            <a:endParaRPr kumimoji="0" lang="zh-CN" altLang="zh-CN" sz="2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kumimoji="0" lang="zh-CN" altLang="zh-CN" sz="2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直播背景：店庆奖品（红色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iphone7 </a:t>
            </a: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八台、新书、马克杯）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背景板（直播内容）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kumimoji="0" lang="zh-CN" altLang="zh-CN" sz="2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直播主题：超清爽的夏季晚间护肤流程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跟会说中文的歪果仁闲聊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kumimoji="0" lang="zh-CN" altLang="zh-CN" sz="2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使用产品：高机能水、卸妆湿巾、慈善礼盒、黑金洁面、黑头三部曲、卸妆水、化妆棉、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MCD</a:t>
            </a: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套装、黑珍珠面膜、绿茶面膜</a:t>
            </a:r>
          </a:p>
        </p:txBody>
      </p:sp>
    </p:spTree>
    <p:extLst>
      <p:ext uri="{BB962C8B-B14F-4D97-AF65-F5344CB8AC3E}">
        <p14:creationId xmlns:p14="http://schemas.microsoft.com/office/powerpoint/2010/main" val="182397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ECDD578-1622-49AC-860E-CDC5F9203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446010"/>
              </p:ext>
            </p:extLst>
          </p:nvPr>
        </p:nvGraphicFramePr>
        <p:xfrm>
          <a:off x="-10338" y="-16410"/>
          <a:ext cx="12202337" cy="6675114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830041">
                  <a:extLst>
                    <a:ext uri="{9D8B030D-6E8A-4147-A177-3AD203B41FA5}">
                      <a16:colId xmlns:a16="http://schemas.microsoft.com/office/drawing/2014/main" val="850583294"/>
                    </a:ext>
                  </a:extLst>
                </a:gridCol>
                <a:gridCol w="1135118">
                  <a:extLst>
                    <a:ext uri="{9D8B030D-6E8A-4147-A177-3AD203B41FA5}">
                      <a16:colId xmlns:a16="http://schemas.microsoft.com/office/drawing/2014/main" val="1569944036"/>
                    </a:ext>
                  </a:extLst>
                </a:gridCol>
                <a:gridCol w="1260859">
                  <a:extLst>
                    <a:ext uri="{9D8B030D-6E8A-4147-A177-3AD203B41FA5}">
                      <a16:colId xmlns:a16="http://schemas.microsoft.com/office/drawing/2014/main" val="2400729803"/>
                    </a:ext>
                  </a:extLst>
                </a:gridCol>
                <a:gridCol w="8976319">
                  <a:extLst>
                    <a:ext uri="{9D8B030D-6E8A-4147-A177-3AD203B41FA5}">
                      <a16:colId xmlns:a16="http://schemas.microsoft.com/office/drawing/2014/main" val="3858284649"/>
                    </a:ext>
                  </a:extLst>
                </a:gridCol>
              </a:tblGrid>
              <a:tr h="396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时间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754" marR="477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项目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754" marR="477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 产品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754" marR="477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内容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754" marR="47754" marT="0" marB="0"/>
                </a:tc>
                <a:extLst>
                  <a:ext uri="{0D108BD9-81ED-4DB2-BD59-A6C34878D82A}">
                    <a16:rowId xmlns:a16="http://schemas.microsoft.com/office/drawing/2014/main" val="3018123566"/>
                  </a:ext>
                </a:extLst>
              </a:tr>
              <a:tr h="1665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23:00-23:10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754" marR="477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吃夜宵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蚀打招呼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芇介绍活动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754" marR="477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754" marR="477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u="none" strike="noStrike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Hello</a:t>
                      </a:r>
                      <a:r>
                        <a:rPr lang="zh-CN" sz="1600" kern="100" dirty="0">
                          <a:effectLst/>
                        </a:rPr>
                        <a:t>大家好！！！！！今天我跟我的外教</a:t>
                      </a:r>
                      <a:r>
                        <a:rPr lang="en-US" sz="1600" kern="100" dirty="0" err="1">
                          <a:effectLst/>
                        </a:rPr>
                        <a:t>nadia</a:t>
                      </a:r>
                      <a:r>
                        <a:rPr lang="zh-CN" sz="1600" kern="100" dirty="0">
                          <a:effectLst/>
                        </a:rPr>
                        <a:t>一起直播</a:t>
                      </a:r>
                      <a:r>
                        <a:rPr lang="en-US" sz="1600" kern="100" dirty="0">
                          <a:effectLst/>
                        </a:rPr>
                        <a:t>~</a:t>
                      </a:r>
                      <a:r>
                        <a:rPr lang="zh-CN" sz="1600" kern="100" dirty="0">
                          <a:effectLst/>
                        </a:rPr>
                        <a:t>今晚的主题是：</a:t>
                      </a:r>
                      <a:r>
                        <a:rPr lang="zh-CN" sz="1600" u="dbl" kern="100" dirty="0">
                          <a:effectLst/>
                        </a:rPr>
                        <a:t>超级清爽的夏季晚间护肤流程</a:t>
                      </a:r>
                      <a:r>
                        <a:rPr lang="en-US" sz="1600" u="dbl" kern="100" dirty="0">
                          <a:effectLst/>
                        </a:rPr>
                        <a:t>~~~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夏天是不是</a:t>
                      </a:r>
                      <a:r>
                        <a:rPr lang="zh-CN" sz="1600" u="dbl" kern="100" dirty="0">
                          <a:effectLst/>
                        </a:rPr>
                        <a:t>最怕粘腻</a:t>
                      </a:r>
                      <a:r>
                        <a:rPr lang="zh-CN" sz="1600" kern="100" dirty="0">
                          <a:effectLst/>
                        </a:rPr>
                        <a:t>，晚上脸油油的蹭到枕头都超级嫌弃的！但是自暴自弃不做护肤呢 也是不行滴 反而会让皮肤出油更加旺盛</a:t>
                      </a:r>
                      <a:r>
                        <a:rPr lang="en-US" sz="1600" kern="100" dirty="0">
                          <a:effectLst/>
                        </a:rPr>
                        <a:t>~</a:t>
                      </a:r>
                      <a:r>
                        <a:rPr lang="zh-CN" sz="1600" kern="100" dirty="0">
                          <a:effectLst/>
                        </a:rPr>
                        <a:t>所以夏季护肤的主题就是</a:t>
                      </a:r>
                      <a:r>
                        <a:rPr lang="zh-CN" sz="1600" u="dbl" kern="100" dirty="0">
                          <a:effectLst/>
                        </a:rPr>
                        <a:t>清爽！补水！好吸收！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754" marR="4775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62712"/>
                  </a:ext>
                </a:extLst>
              </a:tr>
              <a:tr h="368807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23:10-23:20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754" marR="477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卸妆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754" marR="477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卸妆湿巾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防晒霜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754" marR="477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大家夏天嘛一定会涂防晒的 涂了防晒一定要记得卸妆！！我在用的是我们自己家的</a:t>
                      </a:r>
                      <a:r>
                        <a:rPr lang="zh-CN" sz="1600" kern="100" dirty="0">
                          <a:effectLst/>
                          <a:highlight>
                            <a:srgbClr val="FF00FF"/>
                          </a:highlight>
                        </a:rPr>
                        <a:t>防晒 </a:t>
                      </a:r>
                      <a:r>
                        <a:rPr lang="en-US" sz="1600" kern="100" dirty="0">
                          <a:effectLst/>
                        </a:rPr>
                        <a:t>spf30 </a:t>
                      </a:r>
                      <a:r>
                        <a:rPr lang="zh-CN" sz="1600" kern="100" dirty="0">
                          <a:effectLst/>
                        </a:rPr>
                        <a:t>日常用刚刚好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 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卸妆今天用我们的新品</a:t>
                      </a:r>
                      <a:r>
                        <a:rPr lang="zh-CN" sz="1600" kern="100" dirty="0">
                          <a:effectLst/>
                          <a:highlight>
                            <a:srgbClr val="FF00FF"/>
                          </a:highlight>
                        </a:rPr>
                        <a:t>卸妆湿巾</a:t>
                      </a:r>
                      <a:r>
                        <a:rPr lang="zh-CN" sz="1600" kern="100" dirty="0">
                          <a:effectLst/>
                        </a:rPr>
                        <a:t>，今天刚刚店里买上市的，不过其实我自己已经拿到了一段时间了，</a:t>
                      </a:r>
                      <a:r>
                        <a:rPr lang="zh-CN" sz="1600" u="dbl" kern="100" dirty="0">
                          <a:effectLst/>
                        </a:rPr>
                        <a:t>拿到手之后就一直用</a:t>
                      </a:r>
                      <a:r>
                        <a:rPr lang="zh-CN" sz="1600" kern="100" dirty="0">
                          <a:effectLst/>
                        </a:rPr>
                        <a:t>，本停不下来！（展示空盒）因为真的太方便了！我平时其实不是每天都化妆，但是每天都会涂防晒，有时候觉得只卸个防晒专门找卸妆棉卸妆水还是有点麻烦，但是这个卸妆湿巾出来之后，完美的解决了我的困扰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u="none" strike="noStrike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u="dbl" kern="100" dirty="0">
                          <a:effectLst/>
                        </a:rPr>
                        <a:t>只涂了防晒的时候就直接用一片卸妆湿巾；化了妆的时候就仔仔细细用卸妆水。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r>
                        <a:rPr lang="zh-CN" sz="1600" kern="100" dirty="0">
                          <a:effectLst/>
                        </a:rPr>
                        <a:t>一次一片刚刚好卸整张脸 卸得超级干净 又很舒适 我眼睛有时候比较敏感也不会熏眼睛 我经常都要出差 出差带这个超级方便的！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给大家展示一下它的卸妆力：手上涂眼线、口红、粉底</a:t>
                      </a:r>
                      <a:r>
                        <a:rPr lang="en-US" sz="1600" kern="100" dirty="0">
                          <a:effectLst/>
                        </a:rPr>
                        <a:t>…</a:t>
                      </a:r>
                      <a:r>
                        <a:rPr lang="zh-CN" sz="1600" kern="100" dirty="0">
                          <a:effectLst/>
                        </a:rPr>
                        <a:t>用卸妆湿巾卸除</a:t>
                      </a:r>
                    </a:p>
                  </a:txBody>
                  <a:tcPr marL="47754" marR="4775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86247"/>
                  </a:ext>
                </a:extLst>
              </a:tr>
              <a:tr h="74036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54" marR="477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Mcd</a:t>
                      </a:r>
                      <a:r>
                        <a:rPr lang="zh-CN" sz="1400" kern="100" dirty="0">
                          <a:effectLst/>
                        </a:rPr>
                        <a:t>洁面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黑金洁面空瓶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7754" marR="477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吴总非常用力挤</a:t>
                      </a:r>
                      <a:r>
                        <a:rPr lang="zh-CN" sz="1400" kern="100" dirty="0">
                          <a:effectLst/>
                          <a:highlight>
                            <a:srgbClr val="FF00FF"/>
                          </a:highlight>
                        </a:rPr>
                        <a:t>黑金洁面</a:t>
                      </a:r>
                      <a:r>
                        <a:rPr lang="zh-CN" sz="1400" kern="100" dirty="0">
                          <a:effectLst/>
                        </a:rPr>
                        <a:t>挤不出：哎呀刚好用完了一只黑金洁面 那再开一只</a:t>
                      </a:r>
                      <a:r>
                        <a:rPr lang="en-US" sz="1400" kern="100" dirty="0">
                          <a:effectLst/>
                          <a:highlight>
                            <a:srgbClr val="FF00FF"/>
                          </a:highlight>
                        </a:rPr>
                        <a:t>mcd</a:t>
                      </a:r>
                      <a:r>
                        <a:rPr lang="zh-CN" sz="1400" kern="100" dirty="0">
                          <a:effectLst/>
                          <a:highlight>
                            <a:srgbClr val="FF00FF"/>
                          </a:highlight>
                        </a:rPr>
                        <a:t>洁面</a:t>
                      </a:r>
                      <a:r>
                        <a:rPr lang="zh-CN" sz="1400" kern="100" dirty="0">
                          <a:effectLst/>
                        </a:rPr>
                        <a:t>吧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</a:txBody>
                  <a:tcPr marL="47754" marR="4775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183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02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2EA68CB-BE06-45E9-817A-FDCB6EC9D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03882"/>
              </p:ext>
            </p:extLst>
          </p:nvPr>
        </p:nvGraphicFramePr>
        <p:xfrm>
          <a:off x="0" y="1412776"/>
          <a:ext cx="12192000" cy="453650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559922576"/>
                    </a:ext>
                  </a:extLst>
                </a:gridCol>
              </a:tblGrid>
              <a:tr h="3024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400" kern="100">
                          <a:effectLst/>
                        </a:rPr>
                        <a:t>插播一个广告：卸妆湿巾上新 两大盒只要</a:t>
                      </a:r>
                      <a:r>
                        <a:rPr lang="en-US" sz="4400" kern="100">
                          <a:effectLst/>
                        </a:rPr>
                        <a:t>59</a:t>
                      </a:r>
                      <a:r>
                        <a:rPr lang="zh-CN" sz="4400" kern="100">
                          <a:effectLst/>
                        </a:rPr>
                        <a:t>！！首发限量只有</a:t>
                      </a:r>
                      <a:r>
                        <a:rPr lang="en-US" sz="4400" kern="100">
                          <a:effectLst/>
                        </a:rPr>
                        <a:t>xxx</a:t>
                      </a:r>
                      <a:r>
                        <a:rPr lang="zh-CN" sz="4400" kern="100">
                          <a:effectLst/>
                        </a:rPr>
                        <a:t>盒</a:t>
                      </a:r>
                      <a:endParaRPr lang="zh-CN" sz="4800" kern="10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841929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400" kern="100" dirty="0">
                          <a:effectLst/>
                        </a:rPr>
                        <a:t>插播优惠券（直播要求）</a:t>
                      </a:r>
                      <a:endParaRPr lang="zh-CN" sz="48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0902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25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A0DD5F4-3EE5-4A86-8307-36F9C5580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36600"/>
              </p:ext>
            </p:extLst>
          </p:nvPr>
        </p:nvGraphicFramePr>
        <p:xfrm>
          <a:off x="0" y="0"/>
          <a:ext cx="12192000" cy="64533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29338">
                  <a:extLst>
                    <a:ext uri="{9D8B030D-6E8A-4147-A177-3AD203B41FA5}">
                      <a16:colId xmlns:a16="http://schemas.microsoft.com/office/drawing/2014/main" val="1171740048"/>
                    </a:ext>
                  </a:extLst>
                </a:gridCol>
                <a:gridCol w="1134157">
                  <a:extLst>
                    <a:ext uri="{9D8B030D-6E8A-4147-A177-3AD203B41FA5}">
                      <a16:colId xmlns:a16="http://schemas.microsoft.com/office/drawing/2014/main" val="2590180763"/>
                    </a:ext>
                  </a:extLst>
                </a:gridCol>
                <a:gridCol w="4846557">
                  <a:extLst>
                    <a:ext uri="{9D8B030D-6E8A-4147-A177-3AD203B41FA5}">
                      <a16:colId xmlns:a16="http://schemas.microsoft.com/office/drawing/2014/main" val="1155406370"/>
                    </a:ext>
                  </a:extLst>
                </a:gridCol>
                <a:gridCol w="5381948">
                  <a:extLst>
                    <a:ext uri="{9D8B030D-6E8A-4147-A177-3AD203B41FA5}">
                      <a16:colId xmlns:a16="http://schemas.microsoft.com/office/drawing/2014/main" val="3777379354"/>
                    </a:ext>
                  </a:extLst>
                </a:gridCol>
              </a:tblGrid>
              <a:tr h="253322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23:20-23:35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去黑头</a:t>
                      </a:r>
                      <a:r>
                        <a:rPr lang="en-US" sz="2000" kern="100">
                          <a:effectLst/>
                        </a:rPr>
                        <a:t>+</a:t>
                      </a:r>
                      <a:r>
                        <a:rPr lang="zh-CN" sz="2000" kern="100">
                          <a:effectLst/>
                        </a:rPr>
                        <a:t>闲聊</a:t>
                      </a:r>
                      <a:endParaRPr lang="zh-CN" sz="24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（待定）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Nadia</a:t>
                      </a:r>
                      <a:r>
                        <a:rPr lang="zh-CN" sz="2000" kern="100">
                          <a:effectLst/>
                        </a:rPr>
                        <a:t>：三部曲鼻贴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吴总：夏天黑头变得超多的 一定要及时清理 不然很容易撑大毛孔 </a:t>
                      </a:r>
                      <a:endParaRPr lang="zh-CN" sz="2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0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唉</a:t>
                      </a:r>
                      <a:r>
                        <a:rPr lang="en-US" sz="2000" kern="100" dirty="0" err="1">
                          <a:effectLst/>
                        </a:rPr>
                        <a:t>nadia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zh-CN" sz="2000" kern="100" dirty="0">
                          <a:effectLst/>
                        </a:rPr>
                        <a:t>你有没有用过这种</a:t>
                      </a:r>
                      <a:r>
                        <a:rPr lang="zh-CN" sz="2000" kern="100" dirty="0">
                          <a:effectLst/>
                          <a:highlight>
                            <a:srgbClr val="FF00FF"/>
                          </a:highlight>
                        </a:rPr>
                        <a:t>去黑头的鼻贴</a:t>
                      </a:r>
                      <a:r>
                        <a:rPr lang="zh-CN" sz="2000" kern="100" dirty="0">
                          <a:effectLst/>
                        </a:rPr>
                        <a:t>呀 赶紧来感受一下</a:t>
                      </a:r>
                      <a:endParaRPr lang="zh-CN" sz="2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Nadia</a:t>
                      </a:r>
                      <a:r>
                        <a:rPr lang="zh-CN" sz="2000" kern="100" dirty="0">
                          <a:effectLst/>
                        </a:rPr>
                        <a:t>：</a:t>
                      </a:r>
                      <a:r>
                        <a:rPr lang="en-US" sz="2000" kern="100" dirty="0">
                          <a:effectLst/>
                        </a:rPr>
                        <a:t>wow~~~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0390950"/>
                  </a:ext>
                </a:extLst>
              </a:tr>
              <a:tr h="392011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敷面膜</a:t>
                      </a:r>
                      <a:r>
                        <a:rPr lang="en-US" sz="2000" kern="100" dirty="0">
                          <a:effectLst/>
                        </a:rPr>
                        <a:t>+</a:t>
                      </a:r>
                      <a:r>
                        <a:rPr lang="zh-CN" sz="2000" kern="100" dirty="0">
                          <a:effectLst/>
                        </a:rPr>
                        <a:t>闲聊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吴总：</a:t>
                      </a:r>
                      <a:r>
                        <a:rPr lang="en-US" sz="2000" kern="100" dirty="0" err="1">
                          <a:effectLst/>
                        </a:rPr>
                        <a:t>Mcd</a:t>
                      </a:r>
                      <a:r>
                        <a:rPr lang="zh-CN" sz="2000" kern="100" dirty="0">
                          <a:effectLst/>
                        </a:rPr>
                        <a:t>面膜</a:t>
                      </a:r>
                      <a:r>
                        <a:rPr lang="en-US" sz="2000" kern="100" dirty="0">
                          <a:effectLst/>
                        </a:rPr>
                        <a:t>/</a:t>
                      </a:r>
                      <a:r>
                        <a:rPr lang="zh-CN" sz="2000" kern="100" dirty="0">
                          <a:effectLst/>
                        </a:rPr>
                        <a:t>黑珍珠面膜</a:t>
                      </a:r>
                      <a:r>
                        <a:rPr lang="en-US" sz="2000" kern="100" dirty="0">
                          <a:effectLst/>
                        </a:rPr>
                        <a:t>/</a:t>
                      </a:r>
                      <a:r>
                        <a:rPr lang="zh-CN" sz="2000" kern="100" dirty="0">
                          <a:effectLst/>
                        </a:rPr>
                        <a:t>绿茶面膜（三选一）</a:t>
                      </a:r>
                      <a:endParaRPr lang="zh-CN" sz="2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吴总：我前两天刚用过去黑头鼻贴 那我今晚就敷一个清爽的</a:t>
                      </a: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</a:rPr>
                        <a:t>mcd</a:t>
                      </a:r>
                      <a:r>
                        <a:rPr lang="zh-CN" sz="2000" kern="100" dirty="0">
                          <a:effectLst/>
                          <a:highlight>
                            <a:srgbClr val="FFFF00"/>
                          </a:highlight>
                        </a:rPr>
                        <a:t>面膜</a:t>
                      </a: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</a:rPr>
                        <a:t>/</a:t>
                      </a:r>
                      <a:r>
                        <a:rPr lang="zh-CN" sz="2000" kern="100" dirty="0">
                          <a:effectLst/>
                          <a:highlight>
                            <a:srgbClr val="FFFF00"/>
                          </a:highlight>
                        </a:rPr>
                        <a:t>黑珍珠面膜</a:t>
                      </a: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</a:rPr>
                        <a:t>/</a:t>
                      </a:r>
                      <a:r>
                        <a:rPr lang="zh-CN" sz="2000" kern="100" dirty="0">
                          <a:effectLst/>
                          <a:highlight>
                            <a:srgbClr val="FFFF00"/>
                          </a:highlight>
                        </a:rPr>
                        <a:t>绿茶面膜 </a:t>
                      </a:r>
                      <a:r>
                        <a:rPr lang="zh-CN" sz="2000" kern="100" dirty="0">
                          <a:effectLst/>
                        </a:rPr>
                        <a:t>（三选一）</a:t>
                      </a:r>
                      <a:endParaRPr lang="zh-CN" sz="2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0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我最喜欢</a:t>
                      </a: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</a:rPr>
                        <a:t>mcd</a:t>
                      </a:r>
                      <a:r>
                        <a:rPr lang="zh-CN" sz="2000" kern="100" dirty="0">
                          <a:effectLst/>
                          <a:highlight>
                            <a:srgbClr val="FFFF00"/>
                          </a:highlight>
                        </a:rPr>
                        <a:t>面膜</a:t>
                      </a:r>
                      <a:r>
                        <a:rPr lang="zh-CN" sz="2000" kern="100" dirty="0">
                          <a:effectLst/>
                        </a:rPr>
                        <a:t>的地方呢就是它补水效果很明显的同时 完全不粘腻 超级清爽夏天用也不会腻腻的 </a:t>
                      </a:r>
                      <a:r>
                        <a:rPr lang="en-US" sz="2000" kern="100" dirty="0">
                          <a:effectLst/>
                        </a:rPr>
                        <a:t>/</a:t>
                      </a:r>
                      <a:r>
                        <a:rPr lang="zh-CN" sz="2000" kern="100" dirty="0">
                          <a:effectLst/>
                          <a:highlight>
                            <a:srgbClr val="FFFF00"/>
                          </a:highlight>
                        </a:rPr>
                        <a:t>黑面膜</a:t>
                      </a:r>
                      <a:r>
                        <a:rPr lang="zh-CN" sz="2000" kern="100" dirty="0">
                          <a:effectLst/>
                        </a:rPr>
                        <a:t>呢是排浊、吸附皮肤污垢的功效，夏季皮脂分泌较多，很适合定期用一下清理一下肌肤</a:t>
                      </a:r>
                      <a:r>
                        <a:rPr lang="en-US" sz="2000" kern="100" dirty="0">
                          <a:effectLst/>
                        </a:rPr>
                        <a:t>/</a:t>
                      </a:r>
                      <a:r>
                        <a:rPr lang="zh-CN" sz="2000" kern="100" dirty="0">
                          <a:effectLst/>
                          <a:highlight>
                            <a:srgbClr val="FFFF00"/>
                          </a:highlight>
                        </a:rPr>
                        <a:t>绿茶面膜</a:t>
                      </a:r>
                      <a:r>
                        <a:rPr lang="zh-CN" sz="2000" kern="100" dirty="0">
                          <a:effectLst/>
                        </a:rPr>
                        <a:t>的功效是平衡油脂分泌，我身边一些油皮的朋友们都很喜欢绿茶面膜，用完之后水油平衡的感觉很明显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78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048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748A3B2-FF11-4C9C-9B5B-EBF2E9BB2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772414"/>
              </p:ext>
            </p:extLst>
          </p:nvPr>
        </p:nvGraphicFramePr>
        <p:xfrm>
          <a:off x="5618" y="1412776"/>
          <a:ext cx="12186382" cy="417646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186382">
                  <a:extLst>
                    <a:ext uri="{9D8B030D-6E8A-4147-A177-3AD203B41FA5}">
                      <a16:colId xmlns:a16="http://schemas.microsoft.com/office/drawing/2014/main" val="3486790672"/>
                    </a:ext>
                  </a:extLst>
                </a:gridCol>
              </a:tblGrid>
              <a:tr h="13921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插播广告：我们店里现在店庆面膜套餐 黑珍珠面膜</a:t>
                      </a:r>
                      <a:r>
                        <a:rPr lang="en-US" sz="2800" kern="100">
                          <a:effectLst/>
                        </a:rPr>
                        <a:t>+</a:t>
                      </a:r>
                      <a:r>
                        <a:rPr lang="zh-CN" sz="2800" kern="100">
                          <a:effectLst/>
                        </a:rPr>
                        <a:t>绿茶面膜</a:t>
                      </a:r>
                      <a:r>
                        <a:rPr lang="en-US" sz="2800" kern="100">
                          <a:effectLst/>
                        </a:rPr>
                        <a:t> 20</a:t>
                      </a:r>
                      <a:r>
                        <a:rPr lang="zh-CN" sz="2800" kern="100">
                          <a:effectLst/>
                        </a:rPr>
                        <a:t>片只要</a:t>
                      </a:r>
                      <a:r>
                        <a:rPr lang="en-US" sz="2800" kern="100">
                          <a:effectLst/>
                        </a:rPr>
                        <a:t>99</a:t>
                      </a:r>
                      <a:r>
                        <a:rPr lang="zh-CN" sz="2800" kern="100">
                          <a:effectLst/>
                        </a:rPr>
                        <a:t>！！！！！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4259968"/>
                  </a:ext>
                </a:extLst>
              </a:tr>
              <a:tr h="1392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插播优惠券（直播要求）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3543714"/>
                  </a:ext>
                </a:extLst>
              </a:tr>
              <a:tr h="1392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摘掉面膜 清水洗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5564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72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D0C54E7-5061-4A65-9E0C-D40DAF824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69822"/>
              </p:ext>
            </p:extLst>
          </p:nvPr>
        </p:nvGraphicFramePr>
        <p:xfrm>
          <a:off x="0" y="21744"/>
          <a:ext cx="12192000" cy="671962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34157">
                  <a:extLst>
                    <a:ext uri="{9D8B030D-6E8A-4147-A177-3AD203B41FA5}">
                      <a16:colId xmlns:a16="http://schemas.microsoft.com/office/drawing/2014/main" val="2731908199"/>
                    </a:ext>
                  </a:extLst>
                </a:gridCol>
                <a:gridCol w="829339">
                  <a:extLst>
                    <a:ext uri="{9D8B030D-6E8A-4147-A177-3AD203B41FA5}">
                      <a16:colId xmlns:a16="http://schemas.microsoft.com/office/drawing/2014/main" val="2997051567"/>
                    </a:ext>
                  </a:extLst>
                </a:gridCol>
                <a:gridCol w="5114252">
                  <a:extLst>
                    <a:ext uri="{9D8B030D-6E8A-4147-A177-3AD203B41FA5}">
                      <a16:colId xmlns:a16="http://schemas.microsoft.com/office/drawing/2014/main" val="454175975"/>
                    </a:ext>
                  </a:extLst>
                </a:gridCol>
                <a:gridCol w="5114252">
                  <a:extLst>
                    <a:ext uri="{9D8B030D-6E8A-4147-A177-3AD203B41FA5}">
                      <a16:colId xmlns:a16="http://schemas.microsoft.com/office/drawing/2014/main" val="1361246834"/>
                    </a:ext>
                  </a:extLst>
                </a:gridCol>
              </a:tblGrid>
              <a:tr h="391978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23:35-23:50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护肤步骤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高机能水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接下来就到了今天这个夏季晚间清爽护肤的重磅戏：</a:t>
                      </a:r>
                      <a:r>
                        <a:rPr lang="zh-CN" sz="2000" kern="100" dirty="0">
                          <a:effectLst/>
                          <a:highlight>
                            <a:srgbClr val="FF00FF"/>
                          </a:highlight>
                        </a:rPr>
                        <a:t>高机能水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0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高机能水是我们店里的新品，研发了两年，调整了很多次，今年才上架。我自己这瓶已经用的只剩一点了，超级喜欢！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0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好像有很多朋友还不明白这个高机能水是怎么用的，其实这是一个</a:t>
                      </a:r>
                      <a:r>
                        <a:rPr lang="zh-CN" sz="2000" u="dbl" kern="100" dirty="0">
                          <a:effectLst/>
                        </a:rPr>
                        <a:t>水</a:t>
                      </a:r>
                      <a:r>
                        <a:rPr lang="en-US" sz="2000" u="dbl" kern="100" dirty="0">
                          <a:effectLst/>
                        </a:rPr>
                        <a:t>+</a:t>
                      </a:r>
                      <a:r>
                        <a:rPr lang="zh-CN" sz="2000" u="dbl" kern="100" dirty="0">
                          <a:effectLst/>
                        </a:rPr>
                        <a:t>精华二合一</a:t>
                      </a:r>
                      <a:r>
                        <a:rPr lang="zh-CN" sz="2000" kern="100" dirty="0">
                          <a:effectLst/>
                        </a:rPr>
                        <a:t>的概念，是我们专门为</a:t>
                      </a:r>
                      <a:r>
                        <a:rPr lang="zh-CN" sz="2000" u="dbl" kern="100" dirty="0">
                          <a:effectLst/>
                        </a:rPr>
                        <a:t>年轻肌肤</a:t>
                      </a:r>
                      <a:r>
                        <a:rPr lang="zh-CN" sz="2000" kern="100" dirty="0">
                          <a:effectLst/>
                        </a:rPr>
                        <a:t>研发、设计的一款精华水产品。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（使用示范）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685858"/>
                  </a:ext>
                </a:extLst>
              </a:tr>
              <a:tr h="223987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Mcd</a:t>
                      </a:r>
                      <a:r>
                        <a:rPr lang="zh-CN" sz="2000" kern="100" dirty="0">
                          <a:effectLst/>
                        </a:rPr>
                        <a:t>乳液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-76200"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夏季晚间护肤最后一步，建议大家用一个清爽的乳液，我用的是</a:t>
                      </a:r>
                      <a:r>
                        <a:rPr lang="en-US" sz="2000" kern="100" dirty="0">
                          <a:effectLst/>
                          <a:highlight>
                            <a:srgbClr val="FFFF00"/>
                          </a:highlight>
                        </a:rPr>
                        <a:t>mcd</a:t>
                      </a:r>
                      <a:r>
                        <a:rPr lang="zh-CN" sz="2000" kern="100" dirty="0">
                          <a:effectLst/>
                          <a:highlight>
                            <a:srgbClr val="FFFF00"/>
                          </a:highlight>
                        </a:rPr>
                        <a:t>乳液</a:t>
                      </a:r>
                      <a:r>
                        <a:rPr lang="zh-CN" sz="2000" kern="100" dirty="0">
                          <a:effectLst/>
                        </a:rPr>
                        <a:t>。很多人夏季晚上就偷懒，不用乳液，其实这样是不对的，反而会让皮肤分泌更多油脂。正确的作法是用一款质地清爽又温和补水锁水的乳液。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175504"/>
                  </a:ext>
                </a:extLst>
              </a:tr>
              <a:tr h="55996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插播优惠券（直播要求）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023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531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C3C696D-C352-4A9D-A271-2CF2D8CF0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2114"/>
              </p:ext>
            </p:extLst>
          </p:nvPr>
        </p:nvGraphicFramePr>
        <p:xfrm>
          <a:off x="392" y="1340768"/>
          <a:ext cx="12191608" cy="46805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94528">
                  <a:extLst>
                    <a:ext uri="{9D8B030D-6E8A-4147-A177-3AD203B41FA5}">
                      <a16:colId xmlns:a16="http://schemas.microsoft.com/office/drawing/2014/main" val="9497234"/>
                    </a:ext>
                  </a:extLst>
                </a:gridCol>
                <a:gridCol w="11097080">
                  <a:extLst>
                    <a:ext uri="{9D8B030D-6E8A-4147-A177-3AD203B41FA5}">
                      <a16:colId xmlns:a16="http://schemas.microsoft.com/office/drawing/2014/main" val="556873897"/>
                    </a:ext>
                  </a:extLst>
                </a:gridCol>
              </a:tblGrid>
              <a:tr h="4680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23:50-</a:t>
                      </a:r>
                      <a:r>
                        <a:rPr lang="zh-CN" sz="2800" kern="100">
                          <a:effectLst/>
                        </a:rPr>
                        <a:t>结束</a:t>
                      </a:r>
                      <a:endParaRPr lang="zh-CN" sz="2800" kern="10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闲聊 慈善礼盒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哎呀</a:t>
                      </a:r>
                      <a:r>
                        <a:rPr lang="en-US" sz="2800" kern="100" dirty="0" err="1">
                          <a:effectLst/>
                        </a:rPr>
                        <a:t>nadia</a:t>
                      </a:r>
                      <a:r>
                        <a:rPr lang="zh-CN" sz="2800" kern="100" dirty="0">
                          <a:effectLst/>
                        </a:rPr>
                        <a:t>你知道吗，我们公司最近做了一件挺有意义的事情，我们捐助了一所小学，这个礼盒就是</a:t>
                      </a:r>
                      <a:r>
                        <a:rPr lang="en-US" sz="2800" kern="100" dirty="0">
                          <a:effectLst/>
                        </a:rPr>
                        <a:t>……………………………………………………………………………………………………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2680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311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05025" y="4364355"/>
            <a:ext cx="27298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谢谢！</a:t>
            </a:r>
          </a:p>
          <a:p>
            <a:r>
              <a:rPr lang="en-US" altLang="zh-CN" sz="3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Thanks</a:t>
            </a:r>
            <a:r>
              <a:rPr lang="zh-CN" altLang="en-US" sz="3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！</a:t>
            </a:r>
          </a:p>
        </p:txBody>
      </p:sp>
    </p:spTree>
    <p:custDataLst>
      <p:tags r:id="rId1"/>
    </p:custData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3"/>
          <p:cNvSpPr txBox="1"/>
          <p:nvPr/>
        </p:nvSpPr>
        <p:spPr>
          <a:xfrm>
            <a:off x="4289698" y="3657342"/>
            <a:ext cx="3922180" cy="33855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微软雅黑" panose="020B0503020204020204" pitchFamily="34" charset="-122"/>
              </a:rPr>
              <a:t>河南云动：耿豪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4415052" y="3937912"/>
            <a:ext cx="3740387" cy="3139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800" dirty="0">
                <a:solidFill>
                  <a:schemeClr val="tx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微软雅黑" panose="020B0503020204020204" pitchFamily="34" charset="-122"/>
              </a:rPr>
              <a:t>Many people found standing-room only as they listened to bank 's management talk about their company</a:t>
            </a:r>
            <a:endParaRPr kumimoji="1" lang="zh-CN" altLang="en-US" sz="800" dirty="0">
              <a:solidFill>
                <a:schemeClr val="tx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/>
              <a:sym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3073" y="1"/>
            <a:ext cx="12205073" cy="1797832"/>
            <a:chOff x="-9805" y="1"/>
            <a:chExt cx="9153805" cy="1348374"/>
          </a:xfrm>
        </p:grpSpPr>
        <p:sp>
          <p:nvSpPr>
            <p:cNvPr id="12" name="任意多边形 10"/>
            <p:cNvSpPr/>
            <p:nvPr/>
          </p:nvSpPr>
          <p:spPr>
            <a:xfrm>
              <a:off x="-9805" y="845195"/>
              <a:ext cx="9153805" cy="451127"/>
            </a:xfrm>
            <a:custGeom>
              <a:avLst/>
              <a:gdLst>
                <a:gd name="connsiteX0" fmla="*/ 0 w 7894320"/>
                <a:gd name="connsiteY0" fmla="*/ 129540 h 396240"/>
                <a:gd name="connsiteX1" fmla="*/ 1699260 w 7894320"/>
                <a:gd name="connsiteY1" fmla="*/ 129540 h 396240"/>
                <a:gd name="connsiteX2" fmla="*/ 2004060 w 7894320"/>
                <a:gd name="connsiteY2" fmla="*/ 396240 h 396240"/>
                <a:gd name="connsiteX3" fmla="*/ 6164580 w 7894320"/>
                <a:gd name="connsiteY3" fmla="*/ 396240 h 396240"/>
                <a:gd name="connsiteX4" fmla="*/ 6446520 w 7894320"/>
                <a:gd name="connsiteY4" fmla="*/ 137160 h 396240"/>
                <a:gd name="connsiteX5" fmla="*/ 7894320 w 7894320"/>
                <a:gd name="connsiteY5" fmla="*/ 137160 h 396240"/>
                <a:gd name="connsiteX6" fmla="*/ 7894320 w 7894320"/>
                <a:gd name="connsiteY6" fmla="*/ 0 h 396240"/>
                <a:gd name="connsiteX7" fmla="*/ 7620 w 7894320"/>
                <a:gd name="connsiteY7" fmla="*/ 0 h 396240"/>
                <a:gd name="connsiteX8" fmla="*/ 0 w 7894320"/>
                <a:gd name="connsiteY8" fmla="*/ 129540 h 39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4320" h="396240">
                  <a:moveTo>
                    <a:pt x="0" y="129540"/>
                  </a:moveTo>
                  <a:lnTo>
                    <a:pt x="1699260" y="129540"/>
                  </a:lnTo>
                  <a:lnTo>
                    <a:pt x="2004060" y="396240"/>
                  </a:lnTo>
                  <a:lnTo>
                    <a:pt x="6164580" y="396240"/>
                  </a:lnTo>
                  <a:lnTo>
                    <a:pt x="6446520" y="137160"/>
                  </a:lnTo>
                  <a:lnTo>
                    <a:pt x="7894320" y="137160"/>
                  </a:lnTo>
                  <a:lnTo>
                    <a:pt x="7894320" y="0"/>
                  </a:lnTo>
                  <a:lnTo>
                    <a:pt x="7620" y="0"/>
                  </a:lnTo>
                  <a:lnTo>
                    <a:pt x="0" y="129540"/>
                  </a:lnTo>
                  <a:close/>
                </a:path>
              </a:pathLst>
            </a:custGeom>
            <a:gradFill>
              <a:gsLst>
                <a:gs pos="23000">
                  <a:srgbClr val="060612"/>
                </a:gs>
                <a:gs pos="81000">
                  <a:srgbClr val="0E163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3" name="组合 11"/>
            <p:cNvGrpSpPr/>
            <p:nvPr/>
          </p:nvGrpSpPr>
          <p:grpSpPr>
            <a:xfrm>
              <a:off x="132946" y="1044732"/>
              <a:ext cx="9001249" cy="303643"/>
              <a:chOff x="2179320" y="1546860"/>
              <a:chExt cx="7906097" cy="266700"/>
            </a:xfrm>
          </p:grpSpPr>
          <p:cxnSp>
            <p:nvCxnSpPr>
              <p:cNvPr id="14" name="直接连接符 12"/>
              <p:cNvCxnSpPr/>
              <p:nvPr/>
            </p:nvCxnSpPr>
            <p:spPr>
              <a:xfrm flipH="1">
                <a:off x="2179320" y="1546860"/>
                <a:ext cx="1584960" cy="0"/>
              </a:xfrm>
              <a:prstGeom prst="line">
                <a:avLst/>
              </a:prstGeom>
              <a:ln w="15875">
                <a:gradFill flip="none" rotWithShape="1">
                  <a:gsLst>
                    <a:gs pos="0">
                      <a:srgbClr val="444A93">
                        <a:alpha val="40000"/>
                      </a:srgbClr>
                    </a:gs>
                    <a:gs pos="100000">
                      <a:srgbClr val="293058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3"/>
              <p:cNvCxnSpPr/>
              <p:nvPr/>
            </p:nvCxnSpPr>
            <p:spPr>
              <a:xfrm>
                <a:off x="8635885" y="1546860"/>
                <a:ext cx="1449532" cy="0"/>
              </a:xfrm>
              <a:prstGeom prst="line">
                <a:avLst/>
              </a:prstGeom>
              <a:ln w="15875">
                <a:gradFill flip="none" rotWithShape="1">
                  <a:gsLst>
                    <a:gs pos="0">
                      <a:srgbClr val="444A93">
                        <a:alpha val="40000"/>
                      </a:srgbClr>
                    </a:gs>
                    <a:gs pos="100000">
                      <a:srgbClr val="293058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4"/>
              <p:cNvCxnSpPr/>
              <p:nvPr/>
            </p:nvCxnSpPr>
            <p:spPr>
              <a:xfrm flipH="1">
                <a:off x="8375075" y="1546860"/>
                <a:ext cx="270857" cy="259080"/>
              </a:xfrm>
              <a:prstGeom prst="line">
                <a:avLst/>
              </a:prstGeom>
              <a:ln w="15875" cap="rnd">
                <a:solidFill>
                  <a:srgbClr val="29305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5"/>
              <p:cNvCxnSpPr/>
              <p:nvPr/>
            </p:nvCxnSpPr>
            <p:spPr>
              <a:xfrm>
                <a:off x="3764280" y="1546860"/>
                <a:ext cx="304800" cy="266700"/>
              </a:xfrm>
              <a:prstGeom prst="line">
                <a:avLst/>
              </a:prstGeom>
              <a:ln w="15875">
                <a:solidFill>
                  <a:srgbClr val="2930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6"/>
              <p:cNvCxnSpPr/>
              <p:nvPr/>
            </p:nvCxnSpPr>
            <p:spPr>
              <a:xfrm>
                <a:off x="4047085" y="1805940"/>
                <a:ext cx="4327988" cy="7620"/>
              </a:xfrm>
              <a:prstGeom prst="line">
                <a:avLst/>
              </a:prstGeom>
              <a:ln w="15875">
                <a:solidFill>
                  <a:srgbClr val="2930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7"/>
              <p:cNvCxnSpPr/>
              <p:nvPr/>
            </p:nvCxnSpPr>
            <p:spPr>
              <a:xfrm>
                <a:off x="4563339" y="1752600"/>
                <a:ext cx="328526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rgbClr val="1E2D79">
                        <a:alpha val="0"/>
                      </a:srgbClr>
                    </a:gs>
                    <a:gs pos="66400">
                      <a:srgbClr val="202F79">
                        <a:alpha val="80000"/>
                      </a:srgbClr>
                    </a:gs>
                    <a:gs pos="40000">
                      <a:srgbClr val="213079">
                        <a:alpha val="80000"/>
                      </a:srgbClr>
                    </a:gs>
                    <a:gs pos="100000">
                      <a:srgbClr val="1E2D79">
                        <a:alpha val="0"/>
                      </a:srgbClr>
                    </a:gs>
                  </a:gsLst>
                  <a:lin ang="10800000" scaled="1"/>
                  <a:tileRect/>
                </a:gradFill>
              </a:ln>
              <a:effectLst>
                <a:outerShdw blurRad="114300" dist="38100" dir="16200000" sx="103000" sy="103000" rotWithShape="0">
                  <a:srgbClr val="1B2C6B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8"/>
              <p:cNvCxnSpPr/>
              <p:nvPr/>
            </p:nvCxnSpPr>
            <p:spPr>
              <a:xfrm>
                <a:off x="4563339" y="1752600"/>
                <a:ext cx="328526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rgbClr val="1E2D79">
                        <a:alpha val="0"/>
                      </a:srgbClr>
                    </a:gs>
                    <a:gs pos="66400">
                      <a:srgbClr val="202F79">
                        <a:alpha val="80000"/>
                      </a:srgbClr>
                    </a:gs>
                    <a:gs pos="40000">
                      <a:srgbClr val="213079">
                        <a:alpha val="80000"/>
                      </a:srgbClr>
                    </a:gs>
                    <a:gs pos="100000">
                      <a:srgbClr val="1E2D79">
                        <a:alpha val="0"/>
                      </a:srgbClr>
                    </a:gs>
                  </a:gsLst>
                  <a:lin ang="10800000" scaled="1"/>
                  <a:tileRect/>
                </a:gradFill>
              </a:ln>
              <a:effectLst>
                <a:outerShdw blurRad="114300" dist="38100" dir="16200000" sx="103000" sy="103000" rotWithShape="0">
                  <a:srgbClr val="1B2C6B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19"/>
              <p:cNvCxnSpPr/>
              <p:nvPr/>
            </p:nvCxnSpPr>
            <p:spPr>
              <a:xfrm>
                <a:off x="4563339" y="1805941"/>
                <a:ext cx="328526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rgbClr val="5359BF">
                        <a:alpha val="0"/>
                      </a:srgbClr>
                    </a:gs>
                    <a:gs pos="66400">
                      <a:srgbClr val="5359BF"/>
                    </a:gs>
                    <a:gs pos="40000">
                      <a:srgbClr val="5359BF"/>
                    </a:gs>
                    <a:gs pos="100000">
                      <a:srgbClr val="5359BF">
                        <a:alpha val="0"/>
                      </a:srgbClr>
                    </a:gs>
                  </a:gsLst>
                  <a:lin ang="10800000" scaled="1"/>
                  <a:tileRect/>
                </a:gra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矩形 55"/>
            <p:cNvSpPr/>
            <p:nvPr/>
          </p:nvSpPr>
          <p:spPr>
            <a:xfrm>
              <a:off x="0" y="1"/>
              <a:ext cx="9144000" cy="8451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13072" y="4920221"/>
            <a:ext cx="12205072" cy="1937780"/>
            <a:chOff x="-9804" y="3690165"/>
            <a:chExt cx="9153804" cy="1453335"/>
          </a:xfrm>
        </p:grpSpPr>
        <p:grpSp>
          <p:nvGrpSpPr>
            <p:cNvPr id="70" name="组合 8"/>
            <p:cNvGrpSpPr/>
            <p:nvPr/>
          </p:nvGrpSpPr>
          <p:grpSpPr>
            <a:xfrm rot="10800000">
              <a:off x="-9804" y="3690165"/>
              <a:ext cx="9143998" cy="503179"/>
              <a:chOff x="1878678" y="525781"/>
              <a:chExt cx="8031478" cy="441959"/>
            </a:xfrm>
          </p:grpSpPr>
          <p:sp>
            <p:nvSpPr>
              <p:cNvPr id="71" name="任意多边形 10"/>
              <p:cNvSpPr/>
              <p:nvPr/>
            </p:nvSpPr>
            <p:spPr>
              <a:xfrm>
                <a:off x="1878678" y="525781"/>
                <a:ext cx="8022868" cy="396240"/>
              </a:xfrm>
              <a:custGeom>
                <a:avLst/>
                <a:gdLst>
                  <a:gd name="connsiteX0" fmla="*/ 0 w 7894320"/>
                  <a:gd name="connsiteY0" fmla="*/ 129540 h 396240"/>
                  <a:gd name="connsiteX1" fmla="*/ 1699260 w 7894320"/>
                  <a:gd name="connsiteY1" fmla="*/ 129540 h 396240"/>
                  <a:gd name="connsiteX2" fmla="*/ 2004060 w 7894320"/>
                  <a:gd name="connsiteY2" fmla="*/ 396240 h 396240"/>
                  <a:gd name="connsiteX3" fmla="*/ 6164580 w 7894320"/>
                  <a:gd name="connsiteY3" fmla="*/ 396240 h 396240"/>
                  <a:gd name="connsiteX4" fmla="*/ 6446520 w 7894320"/>
                  <a:gd name="connsiteY4" fmla="*/ 137160 h 396240"/>
                  <a:gd name="connsiteX5" fmla="*/ 7894320 w 7894320"/>
                  <a:gd name="connsiteY5" fmla="*/ 137160 h 396240"/>
                  <a:gd name="connsiteX6" fmla="*/ 7894320 w 7894320"/>
                  <a:gd name="connsiteY6" fmla="*/ 0 h 396240"/>
                  <a:gd name="connsiteX7" fmla="*/ 7620 w 7894320"/>
                  <a:gd name="connsiteY7" fmla="*/ 0 h 396240"/>
                  <a:gd name="connsiteX8" fmla="*/ 0 w 7894320"/>
                  <a:gd name="connsiteY8" fmla="*/ 129540 h 396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94320" h="396240">
                    <a:moveTo>
                      <a:pt x="0" y="129540"/>
                    </a:moveTo>
                    <a:lnTo>
                      <a:pt x="1699260" y="129540"/>
                    </a:lnTo>
                    <a:lnTo>
                      <a:pt x="2004060" y="396240"/>
                    </a:lnTo>
                    <a:lnTo>
                      <a:pt x="6164580" y="396240"/>
                    </a:lnTo>
                    <a:lnTo>
                      <a:pt x="6446520" y="137160"/>
                    </a:lnTo>
                    <a:lnTo>
                      <a:pt x="7894320" y="137160"/>
                    </a:lnTo>
                    <a:lnTo>
                      <a:pt x="7894320" y="0"/>
                    </a:lnTo>
                    <a:lnTo>
                      <a:pt x="7620" y="0"/>
                    </a:lnTo>
                    <a:lnTo>
                      <a:pt x="0" y="129540"/>
                    </a:lnTo>
                    <a:close/>
                  </a:path>
                </a:pathLst>
              </a:custGeom>
              <a:gradFill>
                <a:gsLst>
                  <a:gs pos="23000">
                    <a:srgbClr val="060612"/>
                  </a:gs>
                  <a:gs pos="81000">
                    <a:srgbClr val="0E163B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72" name="组合 11"/>
              <p:cNvGrpSpPr/>
              <p:nvPr/>
            </p:nvGrpSpPr>
            <p:grpSpPr>
              <a:xfrm>
                <a:off x="2004060" y="701040"/>
                <a:ext cx="7906096" cy="266700"/>
                <a:chOff x="2179320" y="1546860"/>
                <a:chExt cx="7906096" cy="266700"/>
              </a:xfrm>
            </p:grpSpPr>
            <p:cxnSp>
              <p:nvCxnSpPr>
                <p:cNvPr id="73" name="直接连接符 12"/>
                <p:cNvCxnSpPr/>
                <p:nvPr/>
              </p:nvCxnSpPr>
              <p:spPr>
                <a:xfrm flipH="1">
                  <a:off x="2179320" y="1546860"/>
                  <a:ext cx="1584960" cy="0"/>
                </a:xfrm>
                <a:prstGeom prst="line">
                  <a:avLst/>
                </a:prstGeom>
                <a:ln w="15875">
                  <a:gradFill flip="none" rotWithShape="1">
                    <a:gsLst>
                      <a:gs pos="0">
                        <a:srgbClr val="444A93">
                          <a:alpha val="40000"/>
                        </a:srgbClr>
                      </a:gs>
                      <a:gs pos="100000">
                        <a:srgbClr val="293058">
                          <a:alpha val="0"/>
                        </a:srgb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13"/>
                <p:cNvCxnSpPr/>
                <p:nvPr/>
              </p:nvCxnSpPr>
              <p:spPr>
                <a:xfrm rot="10800000" flipH="1">
                  <a:off x="8635885" y="1546860"/>
                  <a:ext cx="1449531" cy="0"/>
                </a:xfrm>
                <a:prstGeom prst="line">
                  <a:avLst/>
                </a:prstGeom>
                <a:ln w="15875">
                  <a:gradFill flip="none" rotWithShape="1">
                    <a:gsLst>
                      <a:gs pos="0">
                        <a:srgbClr val="444A93">
                          <a:alpha val="40000"/>
                        </a:srgbClr>
                      </a:gs>
                      <a:gs pos="100000">
                        <a:srgbClr val="293058">
                          <a:alpha val="0"/>
                        </a:srgb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14"/>
                <p:cNvCxnSpPr/>
                <p:nvPr/>
              </p:nvCxnSpPr>
              <p:spPr>
                <a:xfrm flipH="1">
                  <a:off x="8365028" y="1546860"/>
                  <a:ext cx="270857" cy="259080"/>
                </a:xfrm>
                <a:prstGeom prst="line">
                  <a:avLst/>
                </a:prstGeom>
                <a:ln w="15875" cap="rnd">
                  <a:solidFill>
                    <a:srgbClr val="293058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15"/>
                <p:cNvCxnSpPr/>
                <p:nvPr/>
              </p:nvCxnSpPr>
              <p:spPr>
                <a:xfrm>
                  <a:off x="3764280" y="1546860"/>
                  <a:ext cx="304800" cy="266700"/>
                </a:xfrm>
                <a:prstGeom prst="line">
                  <a:avLst/>
                </a:prstGeom>
                <a:ln w="15875">
                  <a:solidFill>
                    <a:srgbClr val="2930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16"/>
                <p:cNvCxnSpPr/>
                <p:nvPr/>
              </p:nvCxnSpPr>
              <p:spPr>
                <a:xfrm rot="10800000" flipH="1">
                  <a:off x="4047083" y="1805940"/>
                  <a:ext cx="4327990" cy="0"/>
                </a:xfrm>
                <a:prstGeom prst="line">
                  <a:avLst/>
                </a:prstGeom>
                <a:ln w="15875">
                  <a:solidFill>
                    <a:srgbClr val="2930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17"/>
                <p:cNvCxnSpPr/>
                <p:nvPr/>
              </p:nvCxnSpPr>
              <p:spPr>
                <a:xfrm>
                  <a:off x="4563339" y="1752600"/>
                  <a:ext cx="3285261" cy="0"/>
                </a:xfrm>
                <a:prstGeom prst="line">
                  <a:avLst/>
                </a:prstGeom>
                <a:ln w="25400">
                  <a:gradFill flip="none" rotWithShape="1">
                    <a:gsLst>
                      <a:gs pos="0">
                        <a:srgbClr val="1E2D79">
                          <a:alpha val="0"/>
                        </a:srgbClr>
                      </a:gs>
                      <a:gs pos="66400">
                        <a:srgbClr val="202F79">
                          <a:alpha val="80000"/>
                        </a:srgbClr>
                      </a:gs>
                      <a:gs pos="40000">
                        <a:srgbClr val="213079">
                          <a:alpha val="80000"/>
                        </a:srgbClr>
                      </a:gs>
                      <a:gs pos="100000">
                        <a:srgbClr val="1E2D79"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</a:ln>
                <a:effectLst>
                  <a:outerShdw blurRad="114300" dist="38100" dir="16200000" sx="103000" sy="103000" rotWithShape="0">
                    <a:srgbClr val="1B2C6B"/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18"/>
                <p:cNvCxnSpPr/>
                <p:nvPr/>
              </p:nvCxnSpPr>
              <p:spPr>
                <a:xfrm>
                  <a:off x="4563339" y="1752600"/>
                  <a:ext cx="3285261" cy="0"/>
                </a:xfrm>
                <a:prstGeom prst="line">
                  <a:avLst/>
                </a:prstGeom>
                <a:ln w="25400">
                  <a:gradFill flip="none" rotWithShape="1">
                    <a:gsLst>
                      <a:gs pos="0">
                        <a:srgbClr val="1E2D79">
                          <a:alpha val="0"/>
                        </a:srgbClr>
                      </a:gs>
                      <a:gs pos="66400">
                        <a:srgbClr val="202F79">
                          <a:alpha val="80000"/>
                        </a:srgbClr>
                      </a:gs>
                      <a:gs pos="40000">
                        <a:srgbClr val="213079">
                          <a:alpha val="80000"/>
                        </a:srgbClr>
                      </a:gs>
                      <a:gs pos="100000">
                        <a:srgbClr val="1E2D79"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</a:ln>
                <a:effectLst>
                  <a:outerShdw blurRad="114300" dist="38100" dir="16200000" sx="103000" sy="103000" rotWithShape="0">
                    <a:srgbClr val="1B2C6B"/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19"/>
                <p:cNvCxnSpPr/>
                <p:nvPr/>
              </p:nvCxnSpPr>
              <p:spPr>
                <a:xfrm>
                  <a:off x="4563339" y="1805940"/>
                  <a:ext cx="3285261" cy="0"/>
                </a:xfrm>
                <a:prstGeom prst="line">
                  <a:avLst/>
                </a:prstGeom>
                <a:ln w="25400">
                  <a:gradFill flip="none" rotWithShape="1">
                    <a:gsLst>
                      <a:gs pos="0">
                        <a:srgbClr val="5359BF">
                          <a:alpha val="0"/>
                        </a:srgbClr>
                      </a:gs>
                      <a:gs pos="66400">
                        <a:srgbClr val="5359BF"/>
                      </a:gs>
                      <a:gs pos="40000">
                        <a:srgbClr val="5359BF"/>
                      </a:gs>
                      <a:gs pos="100000">
                        <a:srgbClr val="5359BF"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</a:ln>
                <a:effectLst>
                  <a:outerShdw blurRad="63500" sx="102000" sy="102000" algn="ctr" rotWithShape="0">
                    <a:srgbClr val="0070C0"/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1" name="矩形 80"/>
            <p:cNvSpPr/>
            <p:nvPr/>
          </p:nvSpPr>
          <p:spPr>
            <a:xfrm rot="10800000">
              <a:off x="0" y="4193346"/>
              <a:ext cx="9144000" cy="9501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0" name="左上主标题"/>
          <p:cNvSpPr txBox="1"/>
          <p:nvPr/>
        </p:nvSpPr>
        <p:spPr>
          <a:xfrm>
            <a:off x="2037031" y="2619306"/>
            <a:ext cx="8398453" cy="9130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>
                <a:gradFill flip="none" rotWithShape="1">
                  <a:gsLst>
                    <a:gs pos="43400">
                      <a:srgbClr val="C5FDFE"/>
                    </a:gs>
                    <a:gs pos="0">
                      <a:srgbClr val="E5FFFF"/>
                    </a:gs>
                    <a:gs pos="100000">
                      <a:srgbClr val="82C6DE"/>
                    </a:gs>
                  </a:gsLst>
                  <a:lin ang="5400000" scaled="0"/>
                  <a:tileRect/>
                </a:gradFill>
                <a:effectLst>
                  <a:outerShdw blurRad="304800" sx="102000" sy="102000" algn="ctr" rotWithShape="0">
                    <a:srgbClr val="29C7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333" dirty="0">
                <a:sym typeface="微软雅黑" panose="020B0503020204020204" pitchFamily="34" charset="-122"/>
              </a:rPr>
              <a:t>直播业绩翻十倍的绝密技巧</a:t>
            </a:r>
          </a:p>
        </p:txBody>
      </p:sp>
    </p:spTree>
    <p:extLst>
      <p:ext uri="{BB962C8B-B14F-4D97-AF65-F5344CB8AC3E}">
        <p14:creationId xmlns:p14="http://schemas.microsoft.com/office/powerpoint/2010/main" val="350482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35136 L -3.05556E-6 1.97775E-7 " pathEditMode="relative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机械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27998 L -3.61111E-6 8.52905E-7 " pathEditMode="relative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8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8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 14"/>
          <p:cNvGrpSpPr/>
          <p:nvPr/>
        </p:nvGrpSpPr>
        <p:grpSpPr>
          <a:xfrm>
            <a:off x="-332919" y="-184157"/>
            <a:ext cx="3899993" cy="7480937"/>
            <a:chOff x="-3536164" y="202031"/>
            <a:chExt cx="4097600" cy="4218888"/>
          </a:xfrm>
        </p:grpSpPr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-3536164" y="202031"/>
              <a:ext cx="4097600" cy="4218888"/>
              <a:chOff x="975" y="300"/>
              <a:chExt cx="3447" cy="4037"/>
            </a:xfrm>
          </p:grpSpPr>
          <p:pic>
            <p:nvPicPr>
              <p:cNvPr id="25" name="Picture 21" descr="T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6" y="726"/>
                <a:ext cx="2866" cy="3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2" descr="T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5" y="300"/>
                <a:ext cx="3447" cy="4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23" descr="T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1" t="13276" r="15559" b="15468"/>
            <a:stretch/>
          </p:blipFill>
          <p:spPr bwMode="auto">
            <a:xfrm>
              <a:off x="-3273452" y="736765"/>
              <a:ext cx="3197340" cy="3027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459157" y="2468089"/>
            <a:ext cx="2045003" cy="296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CN" sz="1867" dirty="0"/>
              <a:t> 1.</a:t>
            </a:r>
            <a:r>
              <a:rPr lang="zh-CN" altLang="zh-CN" sz="1867" dirty="0"/>
              <a:t>能够有目标、有针对的，提升自己带货能力</a:t>
            </a:r>
            <a:r>
              <a:rPr lang="en-US" altLang="zh-CN" sz="1867" dirty="0"/>
              <a:t>;</a:t>
            </a:r>
            <a:endParaRPr lang="zh-CN" altLang="zh-CN" sz="1867" dirty="0"/>
          </a:p>
          <a:p>
            <a:pPr lvl="0"/>
            <a:r>
              <a:rPr lang="en-US" altLang="zh-CN" sz="1867" dirty="0"/>
              <a:t> 2.</a:t>
            </a:r>
            <a:r>
              <a:rPr lang="zh-CN" altLang="zh-CN" sz="1867" dirty="0"/>
              <a:t>能够以更理性的视角，看懂大主播的带货技巧</a:t>
            </a:r>
            <a:r>
              <a:rPr lang="en-US" altLang="zh-CN" sz="1867" dirty="0"/>
              <a:t>;</a:t>
            </a:r>
            <a:endParaRPr lang="zh-CN" altLang="zh-CN" sz="1867" dirty="0"/>
          </a:p>
          <a:p>
            <a:pPr lvl="0"/>
            <a:r>
              <a:rPr lang="en-US" altLang="zh-CN" sz="1867" dirty="0"/>
              <a:t>3. </a:t>
            </a:r>
            <a:r>
              <a:rPr lang="zh-CN" altLang="zh-CN" sz="1867" dirty="0"/>
              <a:t>有可能在带货业绩上，超越粉丝量高于自己的主播。</a:t>
            </a:r>
          </a:p>
        </p:txBody>
      </p:sp>
      <p:pic>
        <p:nvPicPr>
          <p:cNvPr id="4" name="图片 3" descr="biantia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201"/>
            <a:ext cx="12192000" cy="764032"/>
          </a:xfrm>
          <a:prstGeom prst="rect">
            <a:avLst/>
          </a:prstGeom>
        </p:spPr>
      </p:pic>
      <p:pic>
        <p:nvPicPr>
          <p:cNvPr id="57" name="图片 56" descr="biantia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31597"/>
            <a:ext cx="12192000" cy="764032"/>
          </a:xfrm>
          <a:prstGeom prst="rect">
            <a:avLst/>
          </a:prstGeom>
        </p:spPr>
      </p:pic>
      <p:cxnSp>
        <p:nvCxnSpPr>
          <p:cNvPr id="6" name="直线连接符 5"/>
          <p:cNvCxnSpPr/>
          <p:nvPr/>
        </p:nvCxnSpPr>
        <p:spPr>
          <a:xfrm>
            <a:off x="2960271" y="719668"/>
            <a:ext cx="0" cy="5436977"/>
          </a:xfrm>
          <a:prstGeom prst="line">
            <a:avLst/>
          </a:prstGeom>
          <a:ln w="12700" cmpd="sng">
            <a:solidFill>
              <a:srgbClr val="9AC1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 13"/>
          <p:cNvGrpSpPr/>
          <p:nvPr/>
        </p:nvGrpSpPr>
        <p:grpSpPr>
          <a:xfrm>
            <a:off x="-170776" y="-345783"/>
            <a:ext cx="3359699" cy="1391728"/>
            <a:chOff x="-128082" y="-259337"/>
            <a:chExt cx="2519774" cy="1043796"/>
          </a:xfrm>
        </p:grpSpPr>
        <p:sp>
          <p:nvSpPr>
            <p:cNvPr id="68" name="椭圆 67"/>
            <p:cNvSpPr/>
            <p:nvPr/>
          </p:nvSpPr>
          <p:spPr>
            <a:xfrm>
              <a:off x="-128082" y="-259337"/>
              <a:ext cx="2519774" cy="1043796"/>
            </a:xfrm>
            <a:prstGeom prst="ellipse">
              <a:avLst/>
            </a:prstGeom>
            <a:solidFill>
              <a:srgbClr val="33319A">
                <a:alpha val="80000"/>
              </a:srgbClr>
            </a:solidFill>
            <a:ln>
              <a:noFill/>
            </a:ln>
            <a:effectLst>
              <a:softEdge rad="330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69282" y="65501"/>
              <a:ext cx="2086698" cy="3770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7" b="1" spc="67" dirty="0">
                  <a:ln w="9525" cmpd="sng">
                    <a:noFill/>
                    <a:prstDash val="solid"/>
                  </a:ln>
                  <a:gradFill flip="none" rotWithShape="1">
                    <a:gsLst>
                      <a:gs pos="0">
                        <a:srgbClr val="EFFFFD"/>
                      </a:gs>
                      <a:gs pos="100000">
                        <a:srgbClr val="B9FFFB"/>
                      </a:gs>
                    </a:gsLst>
                    <a:lin ang="5400000" scaled="1"/>
                    <a:tileRect/>
                  </a:grad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495300" sx="109000" sy="109000" algn="ctr" rotWithShape="0">
                      <a:srgbClr val="007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Contents</a:t>
              </a:r>
              <a:endParaRPr lang="zh-CN" altLang="en-US" sz="2667" b="1" spc="67" dirty="0">
                <a:ln w="9525" cmpd="sng">
                  <a:noFill/>
                  <a:prstDash val="solid"/>
                </a:ln>
                <a:gradFill flip="none" rotWithShape="1">
                  <a:gsLst>
                    <a:gs pos="0">
                      <a:srgbClr val="EFFFFD"/>
                    </a:gs>
                    <a:gs pos="100000">
                      <a:srgbClr val="B9FFFB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495300" sx="109000" sy="109000" algn="ctr" rotWithShape="0">
                    <a:srgbClr val="007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298151" y="1743913"/>
            <a:ext cx="239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67" dirty="0">
                <a:ln w="9525" cmpd="sng">
                  <a:noFill/>
                  <a:prstDash val="solid"/>
                </a:ln>
                <a:solidFill>
                  <a:srgbClr val="C3DBD7"/>
                </a:solidFill>
                <a:effectLst>
                  <a:glow rad="76200">
                    <a:srgbClr val="00B0F0">
                      <a:alpha val="3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收获</a:t>
            </a:r>
          </a:p>
        </p:txBody>
      </p:sp>
      <p:sp>
        <p:nvSpPr>
          <p:cNvPr id="76" name="AutoShape 13">
            <a:extLst>
              <a:ext uri="{FF2B5EF4-FFF2-40B4-BE49-F238E27FC236}">
                <a16:creationId xmlns:a16="http://schemas.microsoft.com/office/drawing/2014/main" id="{FBD60B34-2620-49E8-9C82-96BC07D452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0431" y="1720550"/>
            <a:ext cx="9221565" cy="3427677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60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141E-6 -0.12624 L -3.67141E-6 4.44444E-6 " pathEditMode="relative" rAng="0" ptsTypes="AA">
                                      <p:cBhvr>
                                        <p:cTn id="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2859E-6 0.11296 L 6.32859E-6 -2.46914E-7 " pathEditMode="relative" ptsTypes="AA">
                                      <p:cBhvr>
                                        <p:cTn id="8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2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2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80" decel="5000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80" decel="5000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组 168"/>
          <p:cNvGrpSpPr/>
          <p:nvPr/>
        </p:nvGrpSpPr>
        <p:grpSpPr>
          <a:xfrm>
            <a:off x="-332919" y="-184157"/>
            <a:ext cx="3899993" cy="7480937"/>
            <a:chOff x="-3536164" y="202031"/>
            <a:chExt cx="4097600" cy="4218888"/>
          </a:xfrm>
        </p:grpSpPr>
        <p:grpSp>
          <p:nvGrpSpPr>
            <p:cNvPr id="170" name="Group 20"/>
            <p:cNvGrpSpPr>
              <a:grpSpLocks/>
            </p:cNvGrpSpPr>
            <p:nvPr/>
          </p:nvGrpSpPr>
          <p:grpSpPr bwMode="auto">
            <a:xfrm>
              <a:off x="-3536164" y="202031"/>
              <a:ext cx="4097600" cy="4218888"/>
              <a:chOff x="975" y="300"/>
              <a:chExt cx="3447" cy="4037"/>
            </a:xfrm>
          </p:grpSpPr>
          <p:pic>
            <p:nvPicPr>
              <p:cNvPr id="172" name="Picture 21" descr="T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6" y="726"/>
                <a:ext cx="2866" cy="3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22" descr="T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5" y="300"/>
                <a:ext cx="3447" cy="4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1" name="Picture 23" descr="T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1" t="13276" r="15559" b="15468"/>
            <a:stretch/>
          </p:blipFill>
          <p:spPr bwMode="auto">
            <a:xfrm>
              <a:off x="-3273452" y="736765"/>
              <a:ext cx="3197340" cy="3027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图片 16" descr="biantia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4032"/>
          </a:xfrm>
          <a:prstGeom prst="rect">
            <a:avLst/>
          </a:prstGeom>
        </p:spPr>
      </p:pic>
      <p:pic>
        <p:nvPicPr>
          <p:cNvPr id="18" name="图片 17" descr="biantia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16479"/>
            <a:ext cx="12192000" cy="764032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393344" y="1452687"/>
            <a:ext cx="2330440" cy="528000"/>
            <a:chOff x="295008" y="1089514"/>
            <a:chExt cx="1747830" cy="396000"/>
          </a:xfrm>
        </p:grpSpPr>
        <p:grpSp>
          <p:nvGrpSpPr>
            <p:cNvPr id="10" name="组 9"/>
            <p:cNvGrpSpPr/>
            <p:nvPr/>
          </p:nvGrpSpPr>
          <p:grpSpPr>
            <a:xfrm>
              <a:off x="295008" y="1089514"/>
              <a:ext cx="1747830" cy="396000"/>
              <a:chOff x="295008" y="1089514"/>
              <a:chExt cx="1747830" cy="396000"/>
            </a:xfrm>
          </p:grpSpPr>
          <p:sp>
            <p:nvSpPr>
              <p:cNvPr id="51" name="1标签"/>
              <p:cNvSpPr/>
              <p:nvPr/>
            </p:nvSpPr>
            <p:spPr>
              <a:xfrm flipH="1">
                <a:off x="295008" y="1089514"/>
                <a:ext cx="1699603" cy="396000"/>
              </a:xfrm>
              <a:prstGeom prst="rect">
                <a:avLst/>
              </a:prstGeom>
              <a:gradFill flip="none" rotWithShape="1">
                <a:gsLst>
                  <a:gs pos="0">
                    <a:srgbClr val="23565B">
                      <a:alpha val="32000"/>
                    </a:srgbClr>
                  </a:gs>
                  <a:gs pos="54000">
                    <a:srgbClr val="233F56">
                      <a:alpha val="60000"/>
                    </a:srgbClr>
                  </a:gs>
                  <a:gs pos="100000">
                    <a:srgbClr val="2574C3">
                      <a:alpha val="30000"/>
                    </a:srgbClr>
                  </a:gs>
                </a:gsLst>
                <a:lin ang="5400000" scaled="1"/>
                <a:tileRect/>
              </a:gradFill>
              <a:ln w="22225">
                <a:gradFill flip="none" rotWithShape="1">
                  <a:gsLst>
                    <a:gs pos="0">
                      <a:srgbClr val="2E3F65"/>
                    </a:gs>
                    <a:gs pos="85000">
                      <a:srgbClr val="293F58"/>
                    </a:gs>
                    <a:gs pos="100000">
                      <a:srgbClr val="2574C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52" name="直接连接符 49"/>
              <p:cNvCxnSpPr/>
              <p:nvPr/>
            </p:nvCxnSpPr>
            <p:spPr>
              <a:xfrm flipH="1">
                <a:off x="295008" y="1485514"/>
                <a:ext cx="1699603" cy="0"/>
              </a:xfrm>
              <a:prstGeom prst="line">
                <a:avLst/>
              </a:prstGeom>
              <a:ln w="25400">
                <a:solidFill>
                  <a:srgbClr val="2E87BC"/>
                </a:soli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0"/>
              <p:cNvCxnSpPr/>
              <p:nvPr/>
            </p:nvCxnSpPr>
            <p:spPr>
              <a:xfrm flipH="1">
                <a:off x="381267" y="1485514"/>
                <a:ext cx="166157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7000">
                      <a:schemeClr val="bg1"/>
                    </a:gs>
                    <a:gs pos="84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矩形 3"/>
            <p:cNvSpPr/>
            <p:nvPr/>
          </p:nvSpPr>
          <p:spPr>
            <a:xfrm>
              <a:off x="404094" y="1133486"/>
              <a:ext cx="24429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kumimoji="1" lang="en-US" altLang="en-US" sz="1867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1</a:t>
              </a:r>
              <a:endParaRPr kumimoji="1" lang="zh-CN" altLang="en-US" sz="1867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 panose="020B0503020204020204" pitchFamily="34" charset="-122"/>
              </a:endParaRPr>
            </a:p>
          </p:txBody>
        </p:sp>
        <p:sp>
          <p:nvSpPr>
            <p:cNvPr id="54" name="TextBox 32"/>
            <p:cNvSpPr txBox="1"/>
            <p:nvPr/>
          </p:nvSpPr>
          <p:spPr>
            <a:xfrm>
              <a:off x="545913" y="1156164"/>
              <a:ext cx="119494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建立信任</a:t>
              </a:r>
            </a:p>
          </p:txBody>
        </p:sp>
      </p:grpSp>
      <p:sp>
        <p:nvSpPr>
          <p:cNvPr id="146" name="椭圆 145"/>
          <p:cNvSpPr/>
          <p:nvPr/>
        </p:nvSpPr>
        <p:spPr>
          <a:xfrm>
            <a:off x="-170776" y="-345783"/>
            <a:ext cx="3359699" cy="1391728"/>
          </a:xfrm>
          <a:prstGeom prst="ellipse">
            <a:avLst/>
          </a:prstGeom>
          <a:solidFill>
            <a:srgbClr val="33319A">
              <a:alpha val="80000"/>
            </a:srgbClr>
          </a:solidFill>
          <a:ln>
            <a:noFill/>
          </a:ln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393344" y="2493729"/>
            <a:ext cx="2330440" cy="528000"/>
            <a:chOff x="295008" y="1870296"/>
            <a:chExt cx="1747830" cy="396000"/>
          </a:xfrm>
        </p:grpSpPr>
        <p:grpSp>
          <p:nvGrpSpPr>
            <p:cNvPr id="174" name="组 173"/>
            <p:cNvGrpSpPr/>
            <p:nvPr/>
          </p:nvGrpSpPr>
          <p:grpSpPr>
            <a:xfrm>
              <a:off x="295008" y="1870296"/>
              <a:ext cx="1747830" cy="396000"/>
              <a:chOff x="295008" y="1089514"/>
              <a:chExt cx="1747830" cy="396000"/>
            </a:xfrm>
          </p:grpSpPr>
          <p:sp>
            <p:nvSpPr>
              <p:cNvPr id="175" name="1标签"/>
              <p:cNvSpPr/>
              <p:nvPr/>
            </p:nvSpPr>
            <p:spPr>
              <a:xfrm flipH="1">
                <a:off x="295008" y="1089514"/>
                <a:ext cx="1699603" cy="396000"/>
              </a:xfrm>
              <a:prstGeom prst="rect">
                <a:avLst/>
              </a:prstGeom>
              <a:gradFill flip="none" rotWithShape="1">
                <a:gsLst>
                  <a:gs pos="0">
                    <a:srgbClr val="23565B">
                      <a:alpha val="32000"/>
                    </a:srgbClr>
                  </a:gs>
                  <a:gs pos="54000">
                    <a:srgbClr val="233F56">
                      <a:alpha val="60000"/>
                    </a:srgbClr>
                  </a:gs>
                  <a:gs pos="100000">
                    <a:srgbClr val="2574C3">
                      <a:alpha val="30000"/>
                    </a:srgbClr>
                  </a:gs>
                </a:gsLst>
                <a:lin ang="5400000" scaled="1"/>
                <a:tileRect/>
              </a:gradFill>
              <a:ln w="22225">
                <a:gradFill flip="none" rotWithShape="1">
                  <a:gsLst>
                    <a:gs pos="0">
                      <a:srgbClr val="2E3F65"/>
                    </a:gs>
                    <a:gs pos="85000">
                      <a:srgbClr val="293F58"/>
                    </a:gs>
                    <a:gs pos="100000">
                      <a:srgbClr val="2574C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176" name="直接连接符 49"/>
              <p:cNvCxnSpPr/>
              <p:nvPr/>
            </p:nvCxnSpPr>
            <p:spPr>
              <a:xfrm flipH="1">
                <a:off x="295008" y="1485514"/>
                <a:ext cx="1699603" cy="0"/>
              </a:xfrm>
              <a:prstGeom prst="line">
                <a:avLst/>
              </a:prstGeom>
              <a:ln w="25400">
                <a:solidFill>
                  <a:srgbClr val="2E87BC"/>
                </a:soli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50"/>
              <p:cNvCxnSpPr/>
              <p:nvPr/>
            </p:nvCxnSpPr>
            <p:spPr>
              <a:xfrm flipH="1">
                <a:off x="381267" y="1485514"/>
                <a:ext cx="166157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7000">
                      <a:schemeClr val="bg1"/>
                    </a:gs>
                    <a:gs pos="84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8" name="矩形 177"/>
            <p:cNvSpPr/>
            <p:nvPr/>
          </p:nvSpPr>
          <p:spPr>
            <a:xfrm>
              <a:off x="404094" y="1914268"/>
              <a:ext cx="24429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kumimoji="1" lang="en-US" altLang="en-US" sz="1867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2</a:t>
              </a:r>
              <a:endParaRPr kumimoji="1" lang="zh-CN" altLang="en-US" sz="1867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 panose="020B0503020204020204" pitchFamily="34" charset="-122"/>
              </a:endParaRPr>
            </a:p>
          </p:txBody>
        </p:sp>
        <p:sp>
          <p:nvSpPr>
            <p:cNvPr id="179" name="TextBox 32"/>
            <p:cNvSpPr txBox="1"/>
            <p:nvPr/>
          </p:nvSpPr>
          <p:spPr>
            <a:xfrm>
              <a:off x="545913" y="1936946"/>
              <a:ext cx="119494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塑造价值</a:t>
              </a: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393344" y="3544364"/>
            <a:ext cx="2330440" cy="528000"/>
            <a:chOff x="295008" y="2658271"/>
            <a:chExt cx="1747830" cy="396000"/>
          </a:xfrm>
        </p:grpSpPr>
        <p:grpSp>
          <p:nvGrpSpPr>
            <p:cNvPr id="180" name="组 179"/>
            <p:cNvGrpSpPr/>
            <p:nvPr/>
          </p:nvGrpSpPr>
          <p:grpSpPr>
            <a:xfrm>
              <a:off x="295008" y="2658271"/>
              <a:ext cx="1747830" cy="396000"/>
              <a:chOff x="295008" y="1089514"/>
              <a:chExt cx="1747830" cy="396000"/>
            </a:xfrm>
          </p:grpSpPr>
          <p:sp>
            <p:nvSpPr>
              <p:cNvPr id="181" name="1标签"/>
              <p:cNvSpPr/>
              <p:nvPr/>
            </p:nvSpPr>
            <p:spPr>
              <a:xfrm flipH="1">
                <a:off x="295008" y="1089514"/>
                <a:ext cx="1699603" cy="396000"/>
              </a:xfrm>
              <a:prstGeom prst="rect">
                <a:avLst/>
              </a:prstGeom>
              <a:gradFill flip="none" rotWithShape="1">
                <a:gsLst>
                  <a:gs pos="0">
                    <a:srgbClr val="23565B">
                      <a:alpha val="32000"/>
                    </a:srgbClr>
                  </a:gs>
                  <a:gs pos="54000">
                    <a:srgbClr val="233F56">
                      <a:alpha val="60000"/>
                    </a:srgbClr>
                  </a:gs>
                  <a:gs pos="100000">
                    <a:srgbClr val="2574C3">
                      <a:alpha val="30000"/>
                    </a:srgbClr>
                  </a:gs>
                </a:gsLst>
                <a:lin ang="5400000" scaled="1"/>
                <a:tileRect/>
              </a:gradFill>
              <a:ln w="22225">
                <a:gradFill flip="none" rotWithShape="1">
                  <a:gsLst>
                    <a:gs pos="0">
                      <a:srgbClr val="2E3F65"/>
                    </a:gs>
                    <a:gs pos="85000">
                      <a:srgbClr val="293F58"/>
                    </a:gs>
                    <a:gs pos="100000">
                      <a:srgbClr val="2574C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182" name="直接连接符 49"/>
              <p:cNvCxnSpPr/>
              <p:nvPr/>
            </p:nvCxnSpPr>
            <p:spPr>
              <a:xfrm flipH="1">
                <a:off x="295008" y="1485514"/>
                <a:ext cx="1699603" cy="0"/>
              </a:xfrm>
              <a:prstGeom prst="line">
                <a:avLst/>
              </a:prstGeom>
              <a:ln w="25400">
                <a:solidFill>
                  <a:srgbClr val="2E87BC"/>
                </a:soli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50"/>
              <p:cNvCxnSpPr/>
              <p:nvPr/>
            </p:nvCxnSpPr>
            <p:spPr>
              <a:xfrm flipH="1">
                <a:off x="381267" y="1485514"/>
                <a:ext cx="166157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7000">
                      <a:schemeClr val="bg1"/>
                    </a:gs>
                    <a:gs pos="84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矩形 183"/>
            <p:cNvSpPr/>
            <p:nvPr/>
          </p:nvSpPr>
          <p:spPr>
            <a:xfrm>
              <a:off x="404094" y="2702243"/>
              <a:ext cx="24429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kumimoji="1" lang="en-US" altLang="en-US" sz="1867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3</a:t>
              </a:r>
              <a:endParaRPr kumimoji="1" lang="zh-CN" altLang="en-US" sz="1867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 panose="020B0503020204020204" pitchFamily="34" charset="-122"/>
              </a:endParaRPr>
            </a:p>
          </p:txBody>
        </p:sp>
        <p:sp>
          <p:nvSpPr>
            <p:cNvPr id="185" name="TextBox 32"/>
            <p:cNvSpPr txBox="1"/>
            <p:nvPr/>
          </p:nvSpPr>
          <p:spPr>
            <a:xfrm>
              <a:off x="545913" y="2724921"/>
              <a:ext cx="119494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锁定需求</a:t>
              </a: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393344" y="4611385"/>
            <a:ext cx="2330440" cy="528000"/>
            <a:chOff x="295008" y="3458536"/>
            <a:chExt cx="1747830" cy="396000"/>
          </a:xfrm>
        </p:grpSpPr>
        <p:grpSp>
          <p:nvGrpSpPr>
            <p:cNvPr id="186" name="组 185"/>
            <p:cNvGrpSpPr/>
            <p:nvPr/>
          </p:nvGrpSpPr>
          <p:grpSpPr>
            <a:xfrm>
              <a:off x="295008" y="3458536"/>
              <a:ext cx="1747830" cy="396000"/>
              <a:chOff x="295008" y="1089514"/>
              <a:chExt cx="1747830" cy="396000"/>
            </a:xfrm>
          </p:grpSpPr>
          <p:sp>
            <p:nvSpPr>
              <p:cNvPr id="187" name="1标签"/>
              <p:cNvSpPr/>
              <p:nvPr/>
            </p:nvSpPr>
            <p:spPr>
              <a:xfrm flipH="1">
                <a:off x="295008" y="1089514"/>
                <a:ext cx="1699603" cy="396000"/>
              </a:xfrm>
              <a:prstGeom prst="rect">
                <a:avLst/>
              </a:prstGeom>
              <a:gradFill flip="none" rotWithShape="1">
                <a:gsLst>
                  <a:gs pos="0">
                    <a:srgbClr val="23565B">
                      <a:alpha val="32000"/>
                    </a:srgbClr>
                  </a:gs>
                  <a:gs pos="54000">
                    <a:srgbClr val="233F56">
                      <a:alpha val="60000"/>
                    </a:srgbClr>
                  </a:gs>
                  <a:gs pos="100000">
                    <a:srgbClr val="2574C3">
                      <a:alpha val="30000"/>
                    </a:srgbClr>
                  </a:gs>
                </a:gsLst>
                <a:lin ang="5400000" scaled="1"/>
                <a:tileRect/>
              </a:gradFill>
              <a:ln w="22225">
                <a:gradFill flip="none" rotWithShape="1">
                  <a:gsLst>
                    <a:gs pos="0">
                      <a:srgbClr val="2E3F65"/>
                    </a:gs>
                    <a:gs pos="85000">
                      <a:srgbClr val="293F58"/>
                    </a:gs>
                    <a:gs pos="100000">
                      <a:srgbClr val="2574C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188" name="直接连接符 49"/>
              <p:cNvCxnSpPr/>
              <p:nvPr/>
            </p:nvCxnSpPr>
            <p:spPr>
              <a:xfrm flipH="1">
                <a:off x="295008" y="1485514"/>
                <a:ext cx="1699603" cy="0"/>
              </a:xfrm>
              <a:prstGeom prst="line">
                <a:avLst/>
              </a:prstGeom>
              <a:ln w="25400">
                <a:solidFill>
                  <a:srgbClr val="2E87BC"/>
                </a:soli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50"/>
              <p:cNvCxnSpPr/>
              <p:nvPr/>
            </p:nvCxnSpPr>
            <p:spPr>
              <a:xfrm flipH="1">
                <a:off x="381267" y="1485514"/>
                <a:ext cx="166157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7000">
                      <a:schemeClr val="bg1"/>
                    </a:gs>
                    <a:gs pos="84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矩形 189"/>
            <p:cNvSpPr/>
            <p:nvPr/>
          </p:nvSpPr>
          <p:spPr>
            <a:xfrm>
              <a:off x="404094" y="3502508"/>
              <a:ext cx="24429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kumimoji="1" lang="en-US" altLang="en-US" sz="1867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4</a:t>
              </a:r>
              <a:endParaRPr kumimoji="1" lang="zh-CN" altLang="en-US" sz="1867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 panose="020B0503020204020204" pitchFamily="34" charset="-122"/>
              </a:endParaRPr>
            </a:p>
          </p:txBody>
        </p:sp>
        <p:sp>
          <p:nvSpPr>
            <p:cNvPr id="191" name="TextBox 32"/>
            <p:cNvSpPr txBox="1"/>
            <p:nvPr/>
          </p:nvSpPr>
          <p:spPr>
            <a:xfrm>
              <a:off x="545913" y="3525186"/>
              <a:ext cx="119494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营造紧迫</a:t>
              </a:r>
            </a:p>
          </p:txBody>
        </p:sp>
      </p:grpSp>
      <p:cxnSp>
        <p:nvCxnSpPr>
          <p:cNvPr id="72" name="直接连接符 13"/>
          <p:cNvCxnSpPr>
            <a:cxnSpLocks noChangeShapeType="1"/>
            <a:stCxn id="45" idx="7"/>
            <a:endCxn id="50" idx="3"/>
          </p:cNvCxnSpPr>
          <p:nvPr/>
        </p:nvCxnSpPr>
        <p:spPr bwMode="auto">
          <a:xfrm flipV="1">
            <a:off x="4901234" y="2851626"/>
            <a:ext cx="566447" cy="705841"/>
          </a:xfrm>
          <a:prstGeom prst="line">
            <a:avLst/>
          </a:prstGeom>
          <a:noFill/>
          <a:ln w="28575">
            <a:solidFill>
              <a:srgbClr val="A8D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直接连接符 17"/>
          <p:cNvCxnSpPr>
            <a:cxnSpLocks noChangeShapeType="1"/>
            <a:stCxn id="50" idx="5"/>
            <a:endCxn id="65" idx="1"/>
          </p:cNvCxnSpPr>
          <p:nvPr/>
        </p:nvCxnSpPr>
        <p:spPr bwMode="auto">
          <a:xfrm>
            <a:off x="6552226" y="2851626"/>
            <a:ext cx="780388" cy="743157"/>
          </a:xfrm>
          <a:prstGeom prst="line">
            <a:avLst/>
          </a:prstGeom>
          <a:noFill/>
          <a:ln w="28575">
            <a:solidFill>
              <a:srgbClr val="A8D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直接连接符 20"/>
          <p:cNvCxnSpPr>
            <a:cxnSpLocks noChangeShapeType="1"/>
            <a:stCxn id="65" idx="7"/>
            <a:endCxn id="70" idx="3"/>
          </p:cNvCxnSpPr>
          <p:nvPr/>
        </p:nvCxnSpPr>
        <p:spPr bwMode="auto">
          <a:xfrm flipV="1">
            <a:off x="8304403" y="2994215"/>
            <a:ext cx="543511" cy="600568"/>
          </a:xfrm>
          <a:prstGeom prst="line">
            <a:avLst/>
          </a:prstGeom>
          <a:noFill/>
          <a:ln w="28575">
            <a:solidFill>
              <a:srgbClr val="A8D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椭圆 56"/>
          <p:cNvSpPr>
            <a:spLocks noChangeArrowheads="1"/>
          </p:cNvSpPr>
          <p:nvPr/>
        </p:nvSpPr>
        <p:spPr bwMode="auto">
          <a:xfrm>
            <a:off x="3532807" y="3018705"/>
            <a:ext cx="450435" cy="450435"/>
          </a:xfrm>
          <a:prstGeom prst="ellipse">
            <a:avLst/>
          </a:prstGeom>
          <a:solidFill>
            <a:srgbClr val="0079F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6" name="直接连接符 23"/>
          <p:cNvCxnSpPr>
            <a:cxnSpLocks noChangeShapeType="1"/>
            <a:stCxn id="75" idx="5"/>
            <a:endCxn id="45" idx="1"/>
          </p:cNvCxnSpPr>
          <p:nvPr/>
        </p:nvCxnSpPr>
        <p:spPr bwMode="auto">
          <a:xfrm>
            <a:off x="3917484" y="3401738"/>
            <a:ext cx="192339" cy="156173"/>
          </a:xfrm>
          <a:prstGeom prst="line">
            <a:avLst/>
          </a:prstGeom>
          <a:noFill/>
          <a:ln w="28575">
            <a:solidFill>
              <a:srgbClr val="A8D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椭圆 58"/>
          <p:cNvSpPr>
            <a:spLocks noChangeArrowheads="1"/>
          </p:cNvSpPr>
          <p:nvPr/>
        </p:nvSpPr>
        <p:spPr bwMode="auto">
          <a:xfrm>
            <a:off x="6411313" y="5032201"/>
            <a:ext cx="578660" cy="580304"/>
          </a:xfrm>
          <a:prstGeom prst="ellipse">
            <a:avLst/>
          </a:prstGeom>
          <a:solidFill>
            <a:srgbClr val="0079F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8" name="直接连接符 43"/>
          <p:cNvCxnSpPr>
            <a:cxnSpLocks noChangeShapeType="1"/>
            <a:stCxn id="77" idx="7"/>
            <a:endCxn id="65" idx="3"/>
          </p:cNvCxnSpPr>
          <p:nvPr/>
        </p:nvCxnSpPr>
        <p:spPr bwMode="auto">
          <a:xfrm flipV="1">
            <a:off x="6905229" y="4566572"/>
            <a:ext cx="427384" cy="550613"/>
          </a:xfrm>
          <a:prstGeom prst="line">
            <a:avLst/>
          </a:prstGeom>
          <a:noFill/>
          <a:ln w="28575">
            <a:solidFill>
              <a:srgbClr val="A8D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椭圆 70"/>
          <p:cNvSpPr>
            <a:spLocks noChangeArrowheads="1"/>
          </p:cNvSpPr>
          <p:nvPr/>
        </p:nvSpPr>
        <p:spPr bwMode="auto">
          <a:xfrm>
            <a:off x="10812289" y="2325140"/>
            <a:ext cx="669076" cy="669075"/>
          </a:xfrm>
          <a:prstGeom prst="ellipse">
            <a:avLst/>
          </a:prstGeom>
          <a:solidFill>
            <a:srgbClr val="0079F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80" name="直接连接符 72"/>
          <p:cNvCxnSpPr>
            <a:cxnSpLocks noChangeShapeType="1"/>
            <a:stCxn id="70" idx="6"/>
            <a:endCxn id="79" idx="1"/>
          </p:cNvCxnSpPr>
          <p:nvPr/>
        </p:nvCxnSpPr>
        <p:spPr bwMode="auto">
          <a:xfrm>
            <a:off x="10566802" y="2282228"/>
            <a:ext cx="343471" cy="140896"/>
          </a:xfrm>
          <a:prstGeom prst="line">
            <a:avLst/>
          </a:prstGeom>
          <a:noFill/>
          <a:ln w="28575">
            <a:solidFill>
              <a:srgbClr val="A8D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组 6"/>
          <p:cNvGrpSpPr/>
          <p:nvPr/>
        </p:nvGrpSpPr>
        <p:grpSpPr>
          <a:xfrm>
            <a:off x="3947075" y="3393518"/>
            <a:ext cx="1117867" cy="1119509"/>
            <a:chOff x="2960306" y="2545139"/>
            <a:chExt cx="838400" cy="839632"/>
          </a:xfrm>
        </p:grpSpPr>
        <p:grpSp>
          <p:nvGrpSpPr>
            <p:cNvPr id="43" name="Group 6"/>
            <p:cNvGrpSpPr>
              <a:grpSpLocks/>
            </p:cNvGrpSpPr>
            <p:nvPr/>
          </p:nvGrpSpPr>
          <p:grpSpPr bwMode="auto">
            <a:xfrm>
              <a:off x="2960306" y="2545139"/>
              <a:ext cx="838400" cy="839632"/>
              <a:chOff x="0" y="0"/>
              <a:chExt cx="1080120" cy="1080120"/>
            </a:xfrm>
          </p:grpSpPr>
          <p:sp>
            <p:nvSpPr>
              <p:cNvPr id="45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007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buFont typeface="Arial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6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282828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buFont typeface="Arial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93" name="文本框 21"/>
            <p:cNvSpPr txBox="1"/>
            <p:nvPr/>
          </p:nvSpPr>
          <p:spPr>
            <a:xfrm>
              <a:off x="3048340" y="2655790"/>
              <a:ext cx="649307" cy="649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lnSpc>
                  <a:spcPct val="130000"/>
                </a:lnSpc>
                <a:defRPr/>
              </a:pPr>
              <a:r>
                <a:rPr lang="zh-CN" altLang="en-US" sz="1333" kern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建立对人</a:t>
              </a:r>
              <a:r>
                <a:rPr lang="en-US" altLang="zh-CN" sz="1333" kern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(</a:t>
              </a:r>
              <a:r>
                <a:rPr lang="zh-CN" altLang="en-US" sz="1333" kern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你</a:t>
              </a:r>
              <a:r>
                <a:rPr lang="en-US" altLang="zh-CN" sz="1333" kern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)</a:t>
              </a:r>
              <a:r>
                <a:rPr lang="zh-CN" altLang="en-US" sz="1333" kern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的信任</a:t>
              </a:r>
              <a:endParaRPr kumimoji="1" lang="zh-CN" altLang="en-US" sz="1333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5243065" y="1542465"/>
            <a:ext cx="1533777" cy="1533777"/>
            <a:chOff x="3932298" y="1156848"/>
            <a:chExt cx="1150333" cy="1150333"/>
          </a:xfrm>
        </p:grpSpPr>
        <p:grpSp>
          <p:nvGrpSpPr>
            <p:cNvPr id="48" name="Group 11"/>
            <p:cNvGrpSpPr>
              <a:grpSpLocks/>
            </p:cNvGrpSpPr>
            <p:nvPr/>
          </p:nvGrpSpPr>
          <p:grpSpPr bwMode="auto">
            <a:xfrm>
              <a:off x="3932298" y="1156848"/>
              <a:ext cx="1150333" cy="1150333"/>
              <a:chOff x="0" y="0"/>
              <a:chExt cx="1080120" cy="1080120"/>
            </a:xfrm>
          </p:grpSpPr>
          <p:sp>
            <p:nvSpPr>
              <p:cNvPr id="50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007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buFont typeface="Arial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1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282828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buFont typeface="Arial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94" name="文本框 21"/>
            <p:cNvSpPr txBox="1"/>
            <p:nvPr/>
          </p:nvSpPr>
          <p:spPr>
            <a:xfrm>
              <a:off x="4173285" y="1401444"/>
              <a:ext cx="649307" cy="44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lnSpc>
                  <a:spcPct val="130000"/>
                </a:lnSpc>
                <a:defRPr/>
              </a:pPr>
              <a:r>
                <a:rPr lang="zh-CN" altLang="en-US" sz="1333" kern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建立对公司的信任</a:t>
              </a:r>
              <a:endParaRPr kumimoji="1" lang="zh-CN" altLang="en-US" sz="1333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7131350" y="3393519"/>
            <a:ext cx="1374317" cy="1374317"/>
            <a:chOff x="5348512" y="2545139"/>
            <a:chExt cx="1030738" cy="1030738"/>
          </a:xfrm>
        </p:grpSpPr>
        <p:grpSp>
          <p:nvGrpSpPr>
            <p:cNvPr id="63" name="Group 16"/>
            <p:cNvGrpSpPr>
              <a:grpSpLocks/>
            </p:cNvGrpSpPr>
            <p:nvPr/>
          </p:nvGrpSpPr>
          <p:grpSpPr bwMode="auto">
            <a:xfrm>
              <a:off x="5348512" y="2545139"/>
              <a:ext cx="1030738" cy="1030738"/>
              <a:chOff x="0" y="0"/>
              <a:chExt cx="1080120" cy="1080120"/>
            </a:xfrm>
          </p:grpSpPr>
          <p:sp>
            <p:nvSpPr>
              <p:cNvPr id="65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007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buFont typeface="Arial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6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282828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buFont typeface="Arial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95" name="文本框 21"/>
            <p:cNvSpPr txBox="1"/>
            <p:nvPr/>
          </p:nvSpPr>
          <p:spPr>
            <a:xfrm>
              <a:off x="5524286" y="2801540"/>
              <a:ext cx="649307" cy="44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lnSpc>
                  <a:spcPct val="130000"/>
                </a:lnSpc>
                <a:defRPr/>
              </a:pPr>
              <a:r>
                <a:rPr lang="zh-CN" altLang="en-US" sz="1333" kern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建立对产品的信任</a:t>
              </a:r>
              <a:endParaRPr kumimoji="1" lang="zh-CN" altLang="en-US" sz="1333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8552999" y="1275327"/>
            <a:ext cx="2013803" cy="2013803"/>
            <a:chOff x="6414749" y="956495"/>
            <a:chExt cx="1510352" cy="1510352"/>
          </a:xfrm>
        </p:grpSpPr>
        <p:grpSp>
          <p:nvGrpSpPr>
            <p:cNvPr id="68" name="Group 21"/>
            <p:cNvGrpSpPr>
              <a:grpSpLocks/>
            </p:cNvGrpSpPr>
            <p:nvPr/>
          </p:nvGrpSpPr>
          <p:grpSpPr bwMode="auto">
            <a:xfrm>
              <a:off x="6414749" y="956495"/>
              <a:ext cx="1510352" cy="1510352"/>
              <a:chOff x="0" y="0"/>
              <a:chExt cx="1080120" cy="1080120"/>
            </a:xfrm>
          </p:grpSpPr>
          <p:sp>
            <p:nvSpPr>
              <p:cNvPr id="70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007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buFont typeface="Arial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1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282828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buFont typeface="Arial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96" name="文本框 21"/>
            <p:cNvSpPr txBox="1"/>
            <p:nvPr/>
          </p:nvSpPr>
          <p:spPr>
            <a:xfrm>
              <a:off x="6835746" y="1438334"/>
              <a:ext cx="649307" cy="24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lnSpc>
                  <a:spcPct val="130000"/>
                </a:lnSpc>
                <a:defRPr/>
              </a:pPr>
              <a:r>
                <a:rPr lang="zh-CN" altLang="en-US" sz="1333" kern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借用信任</a:t>
              </a:r>
              <a:endParaRPr kumimoji="1" lang="zh-CN" altLang="en-US" sz="1333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97" name="直线连接符 5"/>
          <p:cNvCxnSpPr/>
          <p:nvPr/>
        </p:nvCxnSpPr>
        <p:spPr>
          <a:xfrm>
            <a:off x="2960271" y="719668"/>
            <a:ext cx="0" cy="5436977"/>
          </a:xfrm>
          <a:prstGeom prst="line">
            <a:avLst/>
          </a:prstGeom>
          <a:ln w="12700" cmpd="sng">
            <a:solidFill>
              <a:srgbClr val="9AC1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组 54"/>
          <p:cNvGrpSpPr>
            <a:grpSpLocks noChangeAspect="1"/>
          </p:cNvGrpSpPr>
          <p:nvPr/>
        </p:nvGrpSpPr>
        <p:grpSpPr>
          <a:xfrm>
            <a:off x="2586640" y="1642451"/>
            <a:ext cx="480000" cy="186205"/>
            <a:chOff x="4041159" y="1376400"/>
            <a:chExt cx="612485" cy="237600"/>
          </a:xfrm>
        </p:grpSpPr>
        <p:sp>
          <p:nvSpPr>
            <p:cNvPr id="56" name="燕尾形 55"/>
            <p:cNvSpPr/>
            <p:nvPr/>
          </p:nvSpPr>
          <p:spPr>
            <a:xfrm>
              <a:off x="4041159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燕尾形 56"/>
            <p:cNvSpPr/>
            <p:nvPr/>
          </p:nvSpPr>
          <p:spPr>
            <a:xfrm>
              <a:off x="4163656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燕尾形 57"/>
            <p:cNvSpPr/>
            <p:nvPr/>
          </p:nvSpPr>
          <p:spPr>
            <a:xfrm>
              <a:off x="4286153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燕尾形 58"/>
            <p:cNvSpPr/>
            <p:nvPr/>
          </p:nvSpPr>
          <p:spPr>
            <a:xfrm>
              <a:off x="4408650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燕尾形 59"/>
            <p:cNvSpPr/>
            <p:nvPr/>
          </p:nvSpPr>
          <p:spPr>
            <a:xfrm>
              <a:off x="4531147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81" name="图片 80" descr="云动">
            <a:extLst>
              <a:ext uri="{FF2B5EF4-FFF2-40B4-BE49-F238E27FC236}">
                <a16:creationId xmlns:a16="http://schemas.microsoft.com/office/drawing/2014/main" id="{2B0BE2B6-76BB-43B0-9360-63F68B772D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928" y="83879"/>
            <a:ext cx="1762213" cy="58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0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组 168"/>
          <p:cNvGrpSpPr/>
          <p:nvPr/>
        </p:nvGrpSpPr>
        <p:grpSpPr>
          <a:xfrm>
            <a:off x="-332919" y="-184157"/>
            <a:ext cx="3899993" cy="7480937"/>
            <a:chOff x="-3536164" y="202031"/>
            <a:chExt cx="4097600" cy="4218888"/>
          </a:xfrm>
        </p:grpSpPr>
        <p:grpSp>
          <p:nvGrpSpPr>
            <p:cNvPr id="170" name="Group 20"/>
            <p:cNvGrpSpPr>
              <a:grpSpLocks/>
            </p:cNvGrpSpPr>
            <p:nvPr/>
          </p:nvGrpSpPr>
          <p:grpSpPr bwMode="auto">
            <a:xfrm>
              <a:off x="-3536164" y="202031"/>
              <a:ext cx="4097600" cy="4218888"/>
              <a:chOff x="975" y="300"/>
              <a:chExt cx="3447" cy="4037"/>
            </a:xfrm>
          </p:grpSpPr>
          <p:pic>
            <p:nvPicPr>
              <p:cNvPr id="172" name="Picture 21" descr="T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6" y="726"/>
                <a:ext cx="2866" cy="3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22" descr="T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5" y="300"/>
                <a:ext cx="3447" cy="4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1" name="Picture 23" descr="T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1" t="13276" r="15559" b="15468"/>
            <a:stretch/>
          </p:blipFill>
          <p:spPr bwMode="auto">
            <a:xfrm>
              <a:off x="-3273452" y="736765"/>
              <a:ext cx="3197340" cy="3027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图片 16" descr="biantia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4032"/>
          </a:xfrm>
          <a:prstGeom prst="rect">
            <a:avLst/>
          </a:prstGeom>
        </p:spPr>
      </p:pic>
      <p:pic>
        <p:nvPicPr>
          <p:cNvPr id="18" name="图片 17" descr="biantia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16479"/>
            <a:ext cx="12192000" cy="764032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393344" y="1452687"/>
            <a:ext cx="2330440" cy="528000"/>
            <a:chOff x="295008" y="1089514"/>
            <a:chExt cx="1747830" cy="396000"/>
          </a:xfrm>
        </p:grpSpPr>
        <p:grpSp>
          <p:nvGrpSpPr>
            <p:cNvPr id="10" name="组 9"/>
            <p:cNvGrpSpPr/>
            <p:nvPr/>
          </p:nvGrpSpPr>
          <p:grpSpPr>
            <a:xfrm>
              <a:off x="295008" y="1089514"/>
              <a:ext cx="1747830" cy="396000"/>
              <a:chOff x="295008" y="1089514"/>
              <a:chExt cx="1747830" cy="396000"/>
            </a:xfrm>
          </p:grpSpPr>
          <p:sp>
            <p:nvSpPr>
              <p:cNvPr id="51" name="1标签"/>
              <p:cNvSpPr/>
              <p:nvPr/>
            </p:nvSpPr>
            <p:spPr>
              <a:xfrm flipH="1">
                <a:off x="295008" y="1089514"/>
                <a:ext cx="1699603" cy="396000"/>
              </a:xfrm>
              <a:prstGeom prst="rect">
                <a:avLst/>
              </a:prstGeom>
              <a:gradFill flip="none" rotWithShape="1">
                <a:gsLst>
                  <a:gs pos="0">
                    <a:srgbClr val="23565B">
                      <a:alpha val="32000"/>
                    </a:srgbClr>
                  </a:gs>
                  <a:gs pos="54000">
                    <a:srgbClr val="233F56">
                      <a:alpha val="60000"/>
                    </a:srgbClr>
                  </a:gs>
                  <a:gs pos="100000">
                    <a:srgbClr val="2574C3">
                      <a:alpha val="30000"/>
                    </a:srgbClr>
                  </a:gs>
                </a:gsLst>
                <a:lin ang="5400000" scaled="1"/>
                <a:tileRect/>
              </a:gradFill>
              <a:ln w="22225">
                <a:gradFill flip="none" rotWithShape="1">
                  <a:gsLst>
                    <a:gs pos="0">
                      <a:srgbClr val="2E3F65"/>
                    </a:gs>
                    <a:gs pos="85000">
                      <a:srgbClr val="293F58"/>
                    </a:gs>
                    <a:gs pos="100000">
                      <a:srgbClr val="2574C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52" name="直接连接符 49"/>
              <p:cNvCxnSpPr/>
              <p:nvPr/>
            </p:nvCxnSpPr>
            <p:spPr>
              <a:xfrm flipH="1">
                <a:off x="295008" y="1485514"/>
                <a:ext cx="1699603" cy="0"/>
              </a:xfrm>
              <a:prstGeom prst="line">
                <a:avLst/>
              </a:prstGeom>
              <a:ln w="25400">
                <a:solidFill>
                  <a:srgbClr val="2E87BC"/>
                </a:soli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0"/>
              <p:cNvCxnSpPr/>
              <p:nvPr/>
            </p:nvCxnSpPr>
            <p:spPr>
              <a:xfrm flipH="1">
                <a:off x="381267" y="1485514"/>
                <a:ext cx="166157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7000">
                      <a:schemeClr val="bg1"/>
                    </a:gs>
                    <a:gs pos="84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矩形 3"/>
            <p:cNvSpPr/>
            <p:nvPr/>
          </p:nvSpPr>
          <p:spPr>
            <a:xfrm>
              <a:off x="404094" y="1133486"/>
              <a:ext cx="24429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kumimoji="1" lang="en-US" altLang="en-US" sz="1867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1</a:t>
              </a:r>
              <a:endParaRPr kumimoji="1" lang="zh-CN" altLang="en-US" sz="1867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 panose="020B0503020204020204" pitchFamily="34" charset="-122"/>
              </a:endParaRPr>
            </a:p>
          </p:txBody>
        </p:sp>
        <p:sp>
          <p:nvSpPr>
            <p:cNvPr id="54" name="TextBox 32"/>
            <p:cNvSpPr txBox="1"/>
            <p:nvPr/>
          </p:nvSpPr>
          <p:spPr>
            <a:xfrm>
              <a:off x="545913" y="1156164"/>
              <a:ext cx="119494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建立信任</a:t>
              </a:r>
            </a:p>
          </p:txBody>
        </p:sp>
      </p:grpSp>
      <p:sp>
        <p:nvSpPr>
          <p:cNvPr id="146" name="椭圆 145"/>
          <p:cNvSpPr/>
          <p:nvPr/>
        </p:nvSpPr>
        <p:spPr>
          <a:xfrm>
            <a:off x="-170776" y="-345783"/>
            <a:ext cx="3359699" cy="1391728"/>
          </a:xfrm>
          <a:prstGeom prst="ellipse">
            <a:avLst/>
          </a:prstGeom>
          <a:solidFill>
            <a:srgbClr val="33319A">
              <a:alpha val="80000"/>
            </a:srgbClr>
          </a:solidFill>
          <a:ln>
            <a:noFill/>
          </a:ln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393344" y="2493729"/>
            <a:ext cx="2330440" cy="528000"/>
            <a:chOff x="295008" y="1870296"/>
            <a:chExt cx="1747830" cy="396000"/>
          </a:xfrm>
        </p:grpSpPr>
        <p:grpSp>
          <p:nvGrpSpPr>
            <p:cNvPr id="174" name="组 173"/>
            <p:cNvGrpSpPr/>
            <p:nvPr/>
          </p:nvGrpSpPr>
          <p:grpSpPr>
            <a:xfrm>
              <a:off x="295008" y="1870296"/>
              <a:ext cx="1747830" cy="396000"/>
              <a:chOff x="295008" y="1089514"/>
              <a:chExt cx="1747830" cy="396000"/>
            </a:xfrm>
          </p:grpSpPr>
          <p:sp>
            <p:nvSpPr>
              <p:cNvPr id="175" name="1标签"/>
              <p:cNvSpPr/>
              <p:nvPr/>
            </p:nvSpPr>
            <p:spPr>
              <a:xfrm flipH="1">
                <a:off x="295008" y="1089514"/>
                <a:ext cx="1699603" cy="396000"/>
              </a:xfrm>
              <a:prstGeom prst="rect">
                <a:avLst/>
              </a:prstGeom>
              <a:gradFill flip="none" rotWithShape="1">
                <a:gsLst>
                  <a:gs pos="0">
                    <a:srgbClr val="23565B">
                      <a:alpha val="32000"/>
                    </a:srgbClr>
                  </a:gs>
                  <a:gs pos="54000">
                    <a:srgbClr val="233F56">
                      <a:alpha val="60000"/>
                    </a:srgbClr>
                  </a:gs>
                  <a:gs pos="100000">
                    <a:srgbClr val="2574C3">
                      <a:alpha val="30000"/>
                    </a:srgbClr>
                  </a:gs>
                </a:gsLst>
                <a:lin ang="5400000" scaled="1"/>
                <a:tileRect/>
              </a:gradFill>
              <a:ln w="22225">
                <a:gradFill flip="none" rotWithShape="1">
                  <a:gsLst>
                    <a:gs pos="0">
                      <a:srgbClr val="2E3F65"/>
                    </a:gs>
                    <a:gs pos="85000">
                      <a:srgbClr val="293F58"/>
                    </a:gs>
                    <a:gs pos="100000">
                      <a:srgbClr val="2574C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176" name="直接连接符 49"/>
              <p:cNvCxnSpPr/>
              <p:nvPr/>
            </p:nvCxnSpPr>
            <p:spPr>
              <a:xfrm flipH="1">
                <a:off x="295008" y="1485514"/>
                <a:ext cx="1699603" cy="0"/>
              </a:xfrm>
              <a:prstGeom prst="line">
                <a:avLst/>
              </a:prstGeom>
              <a:ln w="25400">
                <a:solidFill>
                  <a:srgbClr val="2E87BC"/>
                </a:soli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50"/>
              <p:cNvCxnSpPr/>
              <p:nvPr/>
            </p:nvCxnSpPr>
            <p:spPr>
              <a:xfrm flipH="1">
                <a:off x="381267" y="1485514"/>
                <a:ext cx="166157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7000">
                      <a:schemeClr val="bg1"/>
                    </a:gs>
                    <a:gs pos="84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8" name="矩形 177"/>
            <p:cNvSpPr/>
            <p:nvPr/>
          </p:nvSpPr>
          <p:spPr>
            <a:xfrm>
              <a:off x="404094" y="1914268"/>
              <a:ext cx="24429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kumimoji="1" lang="en-US" altLang="en-US" sz="1867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2</a:t>
              </a:r>
              <a:endParaRPr kumimoji="1" lang="zh-CN" altLang="en-US" sz="1867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 panose="020B0503020204020204" pitchFamily="34" charset="-122"/>
              </a:endParaRPr>
            </a:p>
          </p:txBody>
        </p:sp>
        <p:sp>
          <p:nvSpPr>
            <p:cNvPr id="179" name="TextBox 32"/>
            <p:cNvSpPr txBox="1"/>
            <p:nvPr/>
          </p:nvSpPr>
          <p:spPr>
            <a:xfrm>
              <a:off x="545913" y="1936946"/>
              <a:ext cx="119494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塑造价值</a:t>
              </a: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393344" y="3544364"/>
            <a:ext cx="2330440" cy="528000"/>
            <a:chOff x="295008" y="2658271"/>
            <a:chExt cx="1747830" cy="396000"/>
          </a:xfrm>
        </p:grpSpPr>
        <p:grpSp>
          <p:nvGrpSpPr>
            <p:cNvPr id="180" name="组 179"/>
            <p:cNvGrpSpPr/>
            <p:nvPr/>
          </p:nvGrpSpPr>
          <p:grpSpPr>
            <a:xfrm>
              <a:off x="295008" y="2658271"/>
              <a:ext cx="1747830" cy="396000"/>
              <a:chOff x="295008" y="1089514"/>
              <a:chExt cx="1747830" cy="396000"/>
            </a:xfrm>
          </p:grpSpPr>
          <p:sp>
            <p:nvSpPr>
              <p:cNvPr id="181" name="1标签"/>
              <p:cNvSpPr/>
              <p:nvPr/>
            </p:nvSpPr>
            <p:spPr>
              <a:xfrm flipH="1">
                <a:off x="295008" y="1089514"/>
                <a:ext cx="1699603" cy="396000"/>
              </a:xfrm>
              <a:prstGeom prst="rect">
                <a:avLst/>
              </a:prstGeom>
              <a:gradFill flip="none" rotWithShape="1">
                <a:gsLst>
                  <a:gs pos="0">
                    <a:srgbClr val="23565B">
                      <a:alpha val="32000"/>
                    </a:srgbClr>
                  </a:gs>
                  <a:gs pos="54000">
                    <a:srgbClr val="233F56">
                      <a:alpha val="60000"/>
                    </a:srgbClr>
                  </a:gs>
                  <a:gs pos="100000">
                    <a:srgbClr val="2574C3">
                      <a:alpha val="30000"/>
                    </a:srgbClr>
                  </a:gs>
                </a:gsLst>
                <a:lin ang="5400000" scaled="1"/>
                <a:tileRect/>
              </a:gradFill>
              <a:ln w="22225">
                <a:gradFill flip="none" rotWithShape="1">
                  <a:gsLst>
                    <a:gs pos="0">
                      <a:srgbClr val="2E3F65"/>
                    </a:gs>
                    <a:gs pos="85000">
                      <a:srgbClr val="293F58"/>
                    </a:gs>
                    <a:gs pos="100000">
                      <a:srgbClr val="2574C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182" name="直接连接符 49"/>
              <p:cNvCxnSpPr/>
              <p:nvPr/>
            </p:nvCxnSpPr>
            <p:spPr>
              <a:xfrm flipH="1">
                <a:off x="295008" y="1485514"/>
                <a:ext cx="1699603" cy="0"/>
              </a:xfrm>
              <a:prstGeom prst="line">
                <a:avLst/>
              </a:prstGeom>
              <a:ln w="25400">
                <a:solidFill>
                  <a:srgbClr val="2E87BC"/>
                </a:soli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50"/>
              <p:cNvCxnSpPr/>
              <p:nvPr/>
            </p:nvCxnSpPr>
            <p:spPr>
              <a:xfrm flipH="1">
                <a:off x="381267" y="1485514"/>
                <a:ext cx="166157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7000">
                      <a:schemeClr val="bg1"/>
                    </a:gs>
                    <a:gs pos="84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矩形 183"/>
            <p:cNvSpPr/>
            <p:nvPr/>
          </p:nvSpPr>
          <p:spPr>
            <a:xfrm>
              <a:off x="404094" y="2702243"/>
              <a:ext cx="24429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kumimoji="1" lang="en-US" altLang="en-US" sz="1867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3</a:t>
              </a:r>
              <a:endParaRPr kumimoji="1" lang="zh-CN" altLang="en-US" sz="1867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 panose="020B0503020204020204" pitchFamily="34" charset="-122"/>
              </a:endParaRPr>
            </a:p>
          </p:txBody>
        </p:sp>
        <p:sp>
          <p:nvSpPr>
            <p:cNvPr id="185" name="TextBox 32"/>
            <p:cNvSpPr txBox="1"/>
            <p:nvPr/>
          </p:nvSpPr>
          <p:spPr>
            <a:xfrm>
              <a:off x="545913" y="2724921"/>
              <a:ext cx="119494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锁定需求</a:t>
              </a: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393344" y="4611385"/>
            <a:ext cx="2330440" cy="528000"/>
            <a:chOff x="295008" y="3458536"/>
            <a:chExt cx="1747830" cy="396000"/>
          </a:xfrm>
        </p:grpSpPr>
        <p:grpSp>
          <p:nvGrpSpPr>
            <p:cNvPr id="186" name="组 185"/>
            <p:cNvGrpSpPr/>
            <p:nvPr/>
          </p:nvGrpSpPr>
          <p:grpSpPr>
            <a:xfrm>
              <a:off x="295008" y="3458536"/>
              <a:ext cx="1747830" cy="396000"/>
              <a:chOff x="295008" y="1089514"/>
              <a:chExt cx="1747830" cy="396000"/>
            </a:xfrm>
          </p:grpSpPr>
          <p:sp>
            <p:nvSpPr>
              <p:cNvPr id="187" name="1标签"/>
              <p:cNvSpPr/>
              <p:nvPr/>
            </p:nvSpPr>
            <p:spPr>
              <a:xfrm flipH="1">
                <a:off x="295008" y="1089514"/>
                <a:ext cx="1699603" cy="396000"/>
              </a:xfrm>
              <a:prstGeom prst="rect">
                <a:avLst/>
              </a:prstGeom>
              <a:gradFill flip="none" rotWithShape="1">
                <a:gsLst>
                  <a:gs pos="0">
                    <a:srgbClr val="23565B">
                      <a:alpha val="32000"/>
                    </a:srgbClr>
                  </a:gs>
                  <a:gs pos="54000">
                    <a:srgbClr val="233F56">
                      <a:alpha val="60000"/>
                    </a:srgbClr>
                  </a:gs>
                  <a:gs pos="100000">
                    <a:srgbClr val="2574C3">
                      <a:alpha val="30000"/>
                    </a:srgbClr>
                  </a:gs>
                </a:gsLst>
                <a:lin ang="5400000" scaled="1"/>
                <a:tileRect/>
              </a:gradFill>
              <a:ln w="22225">
                <a:gradFill flip="none" rotWithShape="1">
                  <a:gsLst>
                    <a:gs pos="0">
                      <a:srgbClr val="2E3F65"/>
                    </a:gs>
                    <a:gs pos="85000">
                      <a:srgbClr val="293F58"/>
                    </a:gs>
                    <a:gs pos="100000">
                      <a:srgbClr val="2574C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188" name="直接连接符 49"/>
              <p:cNvCxnSpPr/>
              <p:nvPr/>
            </p:nvCxnSpPr>
            <p:spPr>
              <a:xfrm flipH="1">
                <a:off x="295008" y="1485514"/>
                <a:ext cx="1699603" cy="0"/>
              </a:xfrm>
              <a:prstGeom prst="line">
                <a:avLst/>
              </a:prstGeom>
              <a:ln w="25400">
                <a:solidFill>
                  <a:srgbClr val="2E87BC"/>
                </a:soli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50"/>
              <p:cNvCxnSpPr/>
              <p:nvPr/>
            </p:nvCxnSpPr>
            <p:spPr>
              <a:xfrm flipH="1">
                <a:off x="381267" y="1485514"/>
                <a:ext cx="166157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7000">
                      <a:schemeClr val="bg1"/>
                    </a:gs>
                    <a:gs pos="84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矩形 189"/>
            <p:cNvSpPr/>
            <p:nvPr/>
          </p:nvSpPr>
          <p:spPr>
            <a:xfrm>
              <a:off x="404094" y="3502508"/>
              <a:ext cx="24429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kumimoji="1" lang="en-US" altLang="en-US" sz="1867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4</a:t>
              </a:r>
              <a:endParaRPr kumimoji="1" lang="zh-CN" altLang="en-US" sz="1867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 panose="020B0503020204020204" pitchFamily="34" charset="-122"/>
              </a:endParaRPr>
            </a:p>
          </p:txBody>
        </p:sp>
        <p:sp>
          <p:nvSpPr>
            <p:cNvPr id="191" name="TextBox 32"/>
            <p:cNvSpPr txBox="1"/>
            <p:nvPr/>
          </p:nvSpPr>
          <p:spPr>
            <a:xfrm>
              <a:off x="545913" y="3525186"/>
              <a:ext cx="119494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营造紧迫</a:t>
              </a:r>
            </a:p>
          </p:txBody>
        </p:sp>
      </p:grpSp>
      <p:sp>
        <p:nvSpPr>
          <p:cNvPr id="75" name="椭圆 56"/>
          <p:cNvSpPr>
            <a:spLocks noChangeArrowheads="1"/>
          </p:cNvSpPr>
          <p:nvPr/>
        </p:nvSpPr>
        <p:spPr bwMode="auto">
          <a:xfrm>
            <a:off x="3532807" y="3018705"/>
            <a:ext cx="450435" cy="450435"/>
          </a:xfrm>
          <a:prstGeom prst="ellipse">
            <a:avLst/>
          </a:prstGeom>
          <a:solidFill>
            <a:srgbClr val="0079F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97" name="直线连接符 5"/>
          <p:cNvCxnSpPr/>
          <p:nvPr/>
        </p:nvCxnSpPr>
        <p:spPr>
          <a:xfrm>
            <a:off x="2960271" y="719668"/>
            <a:ext cx="0" cy="5436977"/>
          </a:xfrm>
          <a:prstGeom prst="line">
            <a:avLst/>
          </a:prstGeom>
          <a:ln w="12700" cmpd="sng">
            <a:solidFill>
              <a:srgbClr val="9AC1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组 54"/>
          <p:cNvGrpSpPr>
            <a:grpSpLocks noChangeAspect="1"/>
          </p:cNvGrpSpPr>
          <p:nvPr/>
        </p:nvGrpSpPr>
        <p:grpSpPr>
          <a:xfrm>
            <a:off x="2586640" y="2660842"/>
            <a:ext cx="480000" cy="186205"/>
            <a:chOff x="4041159" y="1376400"/>
            <a:chExt cx="612485" cy="237600"/>
          </a:xfrm>
        </p:grpSpPr>
        <p:sp>
          <p:nvSpPr>
            <p:cNvPr id="56" name="燕尾形 55"/>
            <p:cNvSpPr/>
            <p:nvPr/>
          </p:nvSpPr>
          <p:spPr>
            <a:xfrm>
              <a:off x="4041159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燕尾形 56"/>
            <p:cNvSpPr/>
            <p:nvPr/>
          </p:nvSpPr>
          <p:spPr>
            <a:xfrm>
              <a:off x="4163656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燕尾形 57"/>
            <p:cNvSpPr/>
            <p:nvPr/>
          </p:nvSpPr>
          <p:spPr>
            <a:xfrm>
              <a:off x="4286153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燕尾形 58"/>
            <p:cNvSpPr/>
            <p:nvPr/>
          </p:nvSpPr>
          <p:spPr>
            <a:xfrm>
              <a:off x="4408650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燕尾形 59"/>
            <p:cNvSpPr/>
            <p:nvPr/>
          </p:nvSpPr>
          <p:spPr>
            <a:xfrm>
              <a:off x="4531147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696827C8-A656-42F9-8ED4-E0F5801CE835}"/>
              </a:ext>
            </a:extLst>
          </p:cNvPr>
          <p:cNvSpPr/>
          <p:nvPr/>
        </p:nvSpPr>
        <p:spPr>
          <a:xfrm>
            <a:off x="3237902" y="898835"/>
            <a:ext cx="1927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塑造价值，是从产品端出发，讲出产品不同于同类商品的特色，用通俗的话讲，就是最靓的卖点，用来一下子抓住顾客的注意力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313CFD2-CF42-4F64-9A57-92C6BE7500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4289" y="531380"/>
            <a:ext cx="6099827" cy="58177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0" name="图片 49" descr="云动">
            <a:extLst>
              <a:ext uri="{FF2B5EF4-FFF2-40B4-BE49-F238E27FC236}">
                <a16:creationId xmlns:a16="http://schemas.microsoft.com/office/drawing/2014/main" id="{72B18670-3FE1-43BA-A82E-3BA2364AF5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28" y="83879"/>
            <a:ext cx="1762213" cy="58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2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组 168"/>
          <p:cNvGrpSpPr/>
          <p:nvPr/>
        </p:nvGrpSpPr>
        <p:grpSpPr>
          <a:xfrm>
            <a:off x="-332919" y="-184157"/>
            <a:ext cx="3899993" cy="7480937"/>
            <a:chOff x="-3536164" y="202031"/>
            <a:chExt cx="4097600" cy="4218888"/>
          </a:xfrm>
        </p:grpSpPr>
        <p:grpSp>
          <p:nvGrpSpPr>
            <p:cNvPr id="170" name="Group 20"/>
            <p:cNvGrpSpPr>
              <a:grpSpLocks/>
            </p:cNvGrpSpPr>
            <p:nvPr/>
          </p:nvGrpSpPr>
          <p:grpSpPr bwMode="auto">
            <a:xfrm>
              <a:off x="-3536164" y="202031"/>
              <a:ext cx="4097600" cy="4218888"/>
              <a:chOff x="975" y="300"/>
              <a:chExt cx="3447" cy="4037"/>
            </a:xfrm>
          </p:grpSpPr>
          <p:pic>
            <p:nvPicPr>
              <p:cNvPr id="172" name="Picture 21" descr="T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6" y="726"/>
                <a:ext cx="2866" cy="3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22" descr="T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5" y="300"/>
                <a:ext cx="3447" cy="4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1" name="Picture 23" descr="T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1" t="13276" r="15559" b="15468"/>
            <a:stretch/>
          </p:blipFill>
          <p:spPr bwMode="auto">
            <a:xfrm>
              <a:off x="-3273452" y="736765"/>
              <a:ext cx="3197340" cy="3027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图片 16" descr="biantia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4032"/>
          </a:xfrm>
          <a:prstGeom prst="rect">
            <a:avLst/>
          </a:prstGeom>
        </p:spPr>
      </p:pic>
      <p:pic>
        <p:nvPicPr>
          <p:cNvPr id="18" name="图片 17" descr="biantia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16479"/>
            <a:ext cx="12192000" cy="764032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393344" y="1452687"/>
            <a:ext cx="2330440" cy="528000"/>
            <a:chOff x="295008" y="1089514"/>
            <a:chExt cx="1747830" cy="396000"/>
          </a:xfrm>
        </p:grpSpPr>
        <p:grpSp>
          <p:nvGrpSpPr>
            <p:cNvPr id="10" name="组 9"/>
            <p:cNvGrpSpPr/>
            <p:nvPr/>
          </p:nvGrpSpPr>
          <p:grpSpPr>
            <a:xfrm>
              <a:off x="295008" y="1089514"/>
              <a:ext cx="1747830" cy="396000"/>
              <a:chOff x="295008" y="1089514"/>
              <a:chExt cx="1747830" cy="396000"/>
            </a:xfrm>
          </p:grpSpPr>
          <p:sp>
            <p:nvSpPr>
              <p:cNvPr id="51" name="1标签"/>
              <p:cNvSpPr/>
              <p:nvPr/>
            </p:nvSpPr>
            <p:spPr>
              <a:xfrm flipH="1">
                <a:off x="295008" y="1089514"/>
                <a:ext cx="1699603" cy="396000"/>
              </a:xfrm>
              <a:prstGeom prst="rect">
                <a:avLst/>
              </a:prstGeom>
              <a:gradFill flip="none" rotWithShape="1">
                <a:gsLst>
                  <a:gs pos="0">
                    <a:srgbClr val="23565B">
                      <a:alpha val="32000"/>
                    </a:srgbClr>
                  </a:gs>
                  <a:gs pos="54000">
                    <a:srgbClr val="233F56">
                      <a:alpha val="60000"/>
                    </a:srgbClr>
                  </a:gs>
                  <a:gs pos="100000">
                    <a:srgbClr val="2574C3">
                      <a:alpha val="30000"/>
                    </a:srgbClr>
                  </a:gs>
                </a:gsLst>
                <a:lin ang="5400000" scaled="1"/>
                <a:tileRect/>
              </a:gradFill>
              <a:ln w="22225">
                <a:gradFill flip="none" rotWithShape="1">
                  <a:gsLst>
                    <a:gs pos="0">
                      <a:srgbClr val="2E3F65"/>
                    </a:gs>
                    <a:gs pos="85000">
                      <a:srgbClr val="293F58"/>
                    </a:gs>
                    <a:gs pos="100000">
                      <a:srgbClr val="2574C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52" name="直接连接符 49"/>
              <p:cNvCxnSpPr/>
              <p:nvPr/>
            </p:nvCxnSpPr>
            <p:spPr>
              <a:xfrm flipH="1">
                <a:off x="295008" y="1485514"/>
                <a:ext cx="1699603" cy="0"/>
              </a:xfrm>
              <a:prstGeom prst="line">
                <a:avLst/>
              </a:prstGeom>
              <a:ln w="25400">
                <a:solidFill>
                  <a:srgbClr val="2E87BC"/>
                </a:soli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0"/>
              <p:cNvCxnSpPr/>
              <p:nvPr/>
            </p:nvCxnSpPr>
            <p:spPr>
              <a:xfrm flipH="1">
                <a:off x="381267" y="1485514"/>
                <a:ext cx="166157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7000">
                      <a:schemeClr val="bg1"/>
                    </a:gs>
                    <a:gs pos="84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矩形 3"/>
            <p:cNvSpPr/>
            <p:nvPr/>
          </p:nvSpPr>
          <p:spPr>
            <a:xfrm>
              <a:off x="404094" y="1133486"/>
              <a:ext cx="24429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kumimoji="1" lang="en-US" altLang="en-US" sz="1867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1</a:t>
              </a:r>
              <a:endParaRPr kumimoji="1" lang="zh-CN" altLang="en-US" sz="1867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 panose="020B0503020204020204" pitchFamily="34" charset="-122"/>
              </a:endParaRPr>
            </a:p>
          </p:txBody>
        </p:sp>
        <p:sp>
          <p:nvSpPr>
            <p:cNvPr id="54" name="TextBox 32"/>
            <p:cNvSpPr txBox="1"/>
            <p:nvPr/>
          </p:nvSpPr>
          <p:spPr>
            <a:xfrm>
              <a:off x="545913" y="1156164"/>
              <a:ext cx="119494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建立信任</a:t>
              </a:r>
            </a:p>
          </p:txBody>
        </p:sp>
      </p:grpSp>
      <p:sp>
        <p:nvSpPr>
          <p:cNvPr id="146" name="椭圆 145"/>
          <p:cNvSpPr/>
          <p:nvPr/>
        </p:nvSpPr>
        <p:spPr>
          <a:xfrm>
            <a:off x="-170776" y="-345783"/>
            <a:ext cx="3359699" cy="1391728"/>
          </a:xfrm>
          <a:prstGeom prst="ellipse">
            <a:avLst/>
          </a:prstGeom>
          <a:solidFill>
            <a:srgbClr val="33319A">
              <a:alpha val="80000"/>
            </a:srgbClr>
          </a:solidFill>
          <a:ln>
            <a:noFill/>
          </a:ln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393344" y="2493729"/>
            <a:ext cx="2330440" cy="528000"/>
            <a:chOff x="295008" y="1870296"/>
            <a:chExt cx="1747830" cy="396000"/>
          </a:xfrm>
        </p:grpSpPr>
        <p:grpSp>
          <p:nvGrpSpPr>
            <p:cNvPr id="174" name="组 173"/>
            <p:cNvGrpSpPr/>
            <p:nvPr/>
          </p:nvGrpSpPr>
          <p:grpSpPr>
            <a:xfrm>
              <a:off x="295008" y="1870296"/>
              <a:ext cx="1747830" cy="396000"/>
              <a:chOff x="295008" y="1089514"/>
              <a:chExt cx="1747830" cy="396000"/>
            </a:xfrm>
          </p:grpSpPr>
          <p:sp>
            <p:nvSpPr>
              <p:cNvPr id="175" name="1标签"/>
              <p:cNvSpPr/>
              <p:nvPr/>
            </p:nvSpPr>
            <p:spPr>
              <a:xfrm flipH="1">
                <a:off x="295008" y="1089514"/>
                <a:ext cx="1699603" cy="396000"/>
              </a:xfrm>
              <a:prstGeom prst="rect">
                <a:avLst/>
              </a:prstGeom>
              <a:gradFill flip="none" rotWithShape="1">
                <a:gsLst>
                  <a:gs pos="0">
                    <a:srgbClr val="23565B">
                      <a:alpha val="32000"/>
                    </a:srgbClr>
                  </a:gs>
                  <a:gs pos="54000">
                    <a:srgbClr val="233F56">
                      <a:alpha val="60000"/>
                    </a:srgbClr>
                  </a:gs>
                  <a:gs pos="100000">
                    <a:srgbClr val="2574C3">
                      <a:alpha val="30000"/>
                    </a:srgbClr>
                  </a:gs>
                </a:gsLst>
                <a:lin ang="5400000" scaled="1"/>
                <a:tileRect/>
              </a:gradFill>
              <a:ln w="22225">
                <a:gradFill flip="none" rotWithShape="1">
                  <a:gsLst>
                    <a:gs pos="0">
                      <a:srgbClr val="2E3F65"/>
                    </a:gs>
                    <a:gs pos="85000">
                      <a:srgbClr val="293F58"/>
                    </a:gs>
                    <a:gs pos="100000">
                      <a:srgbClr val="2574C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176" name="直接连接符 49"/>
              <p:cNvCxnSpPr/>
              <p:nvPr/>
            </p:nvCxnSpPr>
            <p:spPr>
              <a:xfrm flipH="1">
                <a:off x="295008" y="1485514"/>
                <a:ext cx="1699603" cy="0"/>
              </a:xfrm>
              <a:prstGeom prst="line">
                <a:avLst/>
              </a:prstGeom>
              <a:ln w="25400">
                <a:solidFill>
                  <a:srgbClr val="2E87BC"/>
                </a:soli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50"/>
              <p:cNvCxnSpPr/>
              <p:nvPr/>
            </p:nvCxnSpPr>
            <p:spPr>
              <a:xfrm flipH="1">
                <a:off x="381267" y="1485514"/>
                <a:ext cx="166157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7000">
                      <a:schemeClr val="bg1"/>
                    </a:gs>
                    <a:gs pos="84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8" name="矩形 177"/>
            <p:cNvSpPr/>
            <p:nvPr/>
          </p:nvSpPr>
          <p:spPr>
            <a:xfrm>
              <a:off x="404094" y="1914268"/>
              <a:ext cx="24429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kumimoji="1" lang="en-US" altLang="en-US" sz="1867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2</a:t>
              </a:r>
              <a:endParaRPr kumimoji="1" lang="zh-CN" altLang="en-US" sz="1867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 panose="020B0503020204020204" pitchFamily="34" charset="-122"/>
              </a:endParaRPr>
            </a:p>
          </p:txBody>
        </p:sp>
        <p:sp>
          <p:nvSpPr>
            <p:cNvPr id="179" name="TextBox 32"/>
            <p:cNvSpPr txBox="1"/>
            <p:nvPr/>
          </p:nvSpPr>
          <p:spPr>
            <a:xfrm>
              <a:off x="545913" y="1936946"/>
              <a:ext cx="119494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塑造价值</a:t>
              </a: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393344" y="3544364"/>
            <a:ext cx="2330440" cy="528000"/>
            <a:chOff x="295008" y="2658271"/>
            <a:chExt cx="1747830" cy="396000"/>
          </a:xfrm>
        </p:grpSpPr>
        <p:grpSp>
          <p:nvGrpSpPr>
            <p:cNvPr id="180" name="组 179"/>
            <p:cNvGrpSpPr/>
            <p:nvPr/>
          </p:nvGrpSpPr>
          <p:grpSpPr>
            <a:xfrm>
              <a:off x="295008" y="2658271"/>
              <a:ext cx="1747830" cy="396000"/>
              <a:chOff x="295008" y="1089514"/>
              <a:chExt cx="1747830" cy="396000"/>
            </a:xfrm>
          </p:grpSpPr>
          <p:sp>
            <p:nvSpPr>
              <p:cNvPr id="181" name="1标签"/>
              <p:cNvSpPr/>
              <p:nvPr/>
            </p:nvSpPr>
            <p:spPr>
              <a:xfrm flipH="1">
                <a:off x="295008" y="1089514"/>
                <a:ext cx="1699603" cy="396000"/>
              </a:xfrm>
              <a:prstGeom prst="rect">
                <a:avLst/>
              </a:prstGeom>
              <a:gradFill flip="none" rotWithShape="1">
                <a:gsLst>
                  <a:gs pos="0">
                    <a:srgbClr val="23565B">
                      <a:alpha val="32000"/>
                    </a:srgbClr>
                  </a:gs>
                  <a:gs pos="54000">
                    <a:srgbClr val="233F56">
                      <a:alpha val="60000"/>
                    </a:srgbClr>
                  </a:gs>
                  <a:gs pos="100000">
                    <a:srgbClr val="2574C3">
                      <a:alpha val="30000"/>
                    </a:srgbClr>
                  </a:gs>
                </a:gsLst>
                <a:lin ang="5400000" scaled="1"/>
                <a:tileRect/>
              </a:gradFill>
              <a:ln w="22225">
                <a:gradFill flip="none" rotWithShape="1">
                  <a:gsLst>
                    <a:gs pos="0">
                      <a:srgbClr val="2E3F65"/>
                    </a:gs>
                    <a:gs pos="85000">
                      <a:srgbClr val="293F58"/>
                    </a:gs>
                    <a:gs pos="100000">
                      <a:srgbClr val="2574C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182" name="直接连接符 49"/>
              <p:cNvCxnSpPr/>
              <p:nvPr/>
            </p:nvCxnSpPr>
            <p:spPr>
              <a:xfrm flipH="1">
                <a:off x="295008" y="1485514"/>
                <a:ext cx="1699603" cy="0"/>
              </a:xfrm>
              <a:prstGeom prst="line">
                <a:avLst/>
              </a:prstGeom>
              <a:ln w="25400">
                <a:solidFill>
                  <a:srgbClr val="2E87BC"/>
                </a:soli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50"/>
              <p:cNvCxnSpPr/>
              <p:nvPr/>
            </p:nvCxnSpPr>
            <p:spPr>
              <a:xfrm flipH="1">
                <a:off x="381267" y="1485514"/>
                <a:ext cx="166157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7000">
                      <a:schemeClr val="bg1"/>
                    </a:gs>
                    <a:gs pos="84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矩形 183"/>
            <p:cNvSpPr/>
            <p:nvPr/>
          </p:nvSpPr>
          <p:spPr>
            <a:xfrm>
              <a:off x="404094" y="2702243"/>
              <a:ext cx="24429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kumimoji="1" lang="en-US" altLang="en-US" sz="1867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3</a:t>
              </a:r>
              <a:endParaRPr kumimoji="1" lang="zh-CN" altLang="en-US" sz="1867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 panose="020B0503020204020204" pitchFamily="34" charset="-122"/>
              </a:endParaRPr>
            </a:p>
          </p:txBody>
        </p:sp>
        <p:sp>
          <p:nvSpPr>
            <p:cNvPr id="185" name="TextBox 32"/>
            <p:cNvSpPr txBox="1"/>
            <p:nvPr/>
          </p:nvSpPr>
          <p:spPr>
            <a:xfrm>
              <a:off x="545913" y="2724921"/>
              <a:ext cx="119494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锁定需求</a:t>
              </a: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393344" y="4611385"/>
            <a:ext cx="2330440" cy="528000"/>
            <a:chOff x="295008" y="3458536"/>
            <a:chExt cx="1747830" cy="396000"/>
          </a:xfrm>
        </p:grpSpPr>
        <p:grpSp>
          <p:nvGrpSpPr>
            <p:cNvPr id="186" name="组 185"/>
            <p:cNvGrpSpPr/>
            <p:nvPr/>
          </p:nvGrpSpPr>
          <p:grpSpPr>
            <a:xfrm>
              <a:off x="295008" y="3458536"/>
              <a:ext cx="1747830" cy="396000"/>
              <a:chOff x="295008" y="1089514"/>
              <a:chExt cx="1747830" cy="396000"/>
            </a:xfrm>
          </p:grpSpPr>
          <p:sp>
            <p:nvSpPr>
              <p:cNvPr id="187" name="1标签"/>
              <p:cNvSpPr/>
              <p:nvPr/>
            </p:nvSpPr>
            <p:spPr>
              <a:xfrm flipH="1">
                <a:off x="295008" y="1089514"/>
                <a:ext cx="1699603" cy="396000"/>
              </a:xfrm>
              <a:prstGeom prst="rect">
                <a:avLst/>
              </a:prstGeom>
              <a:gradFill flip="none" rotWithShape="1">
                <a:gsLst>
                  <a:gs pos="0">
                    <a:srgbClr val="23565B">
                      <a:alpha val="32000"/>
                    </a:srgbClr>
                  </a:gs>
                  <a:gs pos="54000">
                    <a:srgbClr val="233F56">
                      <a:alpha val="60000"/>
                    </a:srgbClr>
                  </a:gs>
                  <a:gs pos="100000">
                    <a:srgbClr val="2574C3">
                      <a:alpha val="30000"/>
                    </a:srgbClr>
                  </a:gs>
                </a:gsLst>
                <a:lin ang="5400000" scaled="1"/>
                <a:tileRect/>
              </a:gradFill>
              <a:ln w="22225">
                <a:gradFill flip="none" rotWithShape="1">
                  <a:gsLst>
                    <a:gs pos="0">
                      <a:srgbClr val="2E3F65"/>
                    </a:gs>
                    <a:gs pos="85000">
                      <a:srgbClr val="293F58"/>
                    </a:gs>
                    <a:gs pos="100000">
                      <a:srgbClr val="2574C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188" name="直接连接符 49"/>
              <p:cNvCxnSpPr/>
              <p:nvPr/>
            </p:nvCxnSpPr>
            <p:spPr>
              <a:xfrm flipH="1">
                <a:off x="295008" y="1485514"/>
                <a:ext cx="1699603" cy="0"/>
              </a:xfrm>
              <a:prstGeom prst="line">
                <a:avLst/>
              </a:prstGeom>
              <a:ln w="25400">
                <a:solidFill>
                  <a:srgbClr val="2E87BC"/>
                </a:soli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50"/>
              <p:cNvCxnSpPr/>
              <p:nvPr/>
            </p:nvCxnSpPr>
            <p:spPr>
              <a:xfrm flipH="1">
                <a:off x="381267" y="1485514"/>
                <a:ext cx="166157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7000">
                      <a:schemeClr val="bg1"/>
                    </a:gs>
                    <a:gs pos="84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矩形 189"/>
            <p:cNvSpPr/>
            <p:nvPr/>
          </p:nvSpPr>
          <p:spPr>
            <a:xfrm>
              <a:off x="404094" y="3502508"/>
              <a:ext cx="24429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kumimoji="1" lang="en-US" altLang="en-US" sz="1867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4</a:t>
              </a:r>
              <a:endParaRPr kumimoji="1" lang="zh-CN" altLang="en-US" sz="1867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 panose="020B0503020204020204" pitchFamily="34" charset="-122"/>
              </a:endParaRPr>
            </a:p>
          </p:txBody>
        </p:sp>
        <p:sp>
          <p:nvSpPr>
            <p:cNvPr id="191" name="TextBox 32"/>
            <p:cNvSpPr txBox="1"/>
            <p:nvPr/>
          </p:nvSpPr>
          <p:spPr>
            <a:xfrm>
              <a:off x="545913" y="3525186"/>
              <a:ext cx="119494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营造紧迫</a:t>
              </a:r>
            </a:p>
          </p:txBody>
        </p:sp>
      </p:grpSp>
      <p:sp>
        <p:nvSpPr>
          <p:cNvPr id="75" name="椭圆 56"/>
          <p:cNvSpPr>
            <a:spLocks noChangeArrowheads="1"/>
          </p:cNvSpPr>
          <p:nvPr/>
        </p:nvSpPr>
        <p:spPr bwMode="auto">
          <a:xfrm>
            <a:off x="3532807" y="3018705"/>
            <a:ext cx="450435" cy="450435"/>
          </a:xfrm>
          <a:prstGeom prst="ellipse">
            <a:avLst/>
          </a:prstGeom>
          <a:solidFill>
            <a:srgbClr val="0079F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97" name="直线连接符 5"/>
          <p:cNvCxnSpPr/>
          <p:nvPr/>
        </p:nvCxnSpPr>
        <p:spPr>
          <a:xfrm>
            <a:off x="2960271" y="719668"/>
            <a:ext cx="0" cy="5436977"/>
          </a:xfrm>
          <a:prstGeom prst="line">
            <a:avLst/>
          </a:prstGeom>
          <a:ln w="12700" cmpd="sng">
            <a:solidFill>
              <a:srgbClr val="9AC1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组 54"/>
          <p:cNvGrpSpPr>
            <a:grpSpLocks noChangeAspect="1"/>
          </p:cNvGrpSpPr>
          <p:nvPr/>
        </p:nvGrpSpPr>
        <p:grpSpPr>
          <a:xfrm>
            <a:off x="2586640" y="3736608"/>
            <a:ext cx="480000" cy="186205"/>
            <a:chOff x="4041159" y="1376400"/>
            <a:chExt cx="612485" cy="237600"/>
          </a:xfrm>
        </p:grpSpPr>
        <p:sp>
          <p:nvSpPr>
            <p:cNvPr id="56" name="燕尾形 55"/>
            <p:cNvSpPr/>
            <p:nvPr/>
          </p:nvSpPr>
          <p:spPr>
            <a:xfrm>
              <a:off x="4041159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燕尾形 56"/>
            <p:cNvSpPr/>
            <p:nvPr/>
          </p:nvSpPr>
          <p:spPr>
            <a:xfrm>
              <a:off x="4163656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燕尾形 57"/>
            <p:cNvSpPr/>
            <p:nvPr/>
          </p:nvSpPr>
          <p:spPr>
            <a:xfrm>
              <a:off x="4286153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燕尾形 58"/>
            <p:cNvSpPr/>
            <p:nvPr/>
          </p:nvSpPr>
          <p:spPr>
            <a:xfrm>
              <a:off x="4408650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燕尾形 59"/>
            <p:cNvSpPr/>
            <p:nvPr/>
          </p:nvSpPr>
          <p:spPr>
            <a:xfrm>
              <a:off x="4531147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9230AD2F-232C-46BE-8B7B-561E063FDA69}"/>
              </a:ext>
            </a:extLst>
          </p:cNvPr>
          <p:cNvSpPr/>
          <p:nvPr/>
        </p:nvSpPr>
        <p:spPr>
          <a:xfrm>
            <a:off x="3150615" y="988131"/>
            <a:ext cx="2544335" cy="5015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33" dirty="0"/>
              <a:t>锁定需求，则是从客户一端出发，核心要讲客户的问题，客户的苦恼，再将问题和苦恼的解决方案</a:t>
            </a:r>
            <a:r>
              <a:rPr lang="en-US" altLang="zh-CN" sz="2133" dirty="0"/>
              <a:t>——</a:t>
            </a:r>
            <a:r>
              <a:rPr lang="zh-CN" altLang="en-US" sz="2133" dirty="0"/>
              <a:t>你的产品的功能</a:t>
            </a:r>
            <a:r>
              <a:rPr lang="en-US" altLang="zh-CN" sz="2133" dirty="0"/>
              <a:t>——</a:t>
            </a:r>
            <a:r>
              <a:rPr lang="zh-CN" altLang="en-US" sz="2133" dirty="0"/>
              <a:t>联系起来，用这种方法让客户感知到“这东西和我有关”、“这东西对我有用”、“这东西能解决我的烦恼”，从而抓住客户的心，打开客户的心。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94F7467-6FB2-4DC5-8BE9-9E1BBDE029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4055" y="1058937"/>
            <a:ext cx="6257771" cy="4979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0" name="图片 49" descr="云动">
            <a:extLst>
              <a:ext uri="{FF2B5EF4-FFF2-40B4-BE49-F238E27FC236}">
                <a16:creationId xmlns:a16="http://schemas.microsoft.com/office/drawing/2014/main" id="{88638FF5-C201-408B-B683-8CA75CEFD2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28" y="83879"/>
            <a:ext cx="1762213" cy="58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组 168"/>
          <p:cNvGrpSpPr/>
          <p:nvPr/>
        </p:nvGrpSpPr>
        <p:grpSpPr>
          <a:xfrm>
            <a:off x="-332919" y="-184157"/>
            <a:ext cx="3899993" cy="7480937"/>
            <a:chOff x="-3536164" y="202031"/>
            <a:chExt cx="4097600" cy="4218888"/>
          </a:xfrm>
        </p:grpSpPr>
        <p:grpSp>
          <p:nvGrpSpPr>
            <p:cNvPr id="170" name="Group 20"/>
            <p:cNvGrpSpPr>
              <a:grpSpLocks/>
            </p:cNvGrpSpPr>
            <p:nvPr/>
          </p:nvGrpSpPr>
          <p:grpSpPr bwMode="auto">
            <a:xfrm>
              <a:off x="-3536164" y="202031"/>
              <a:ext cx="4097600" cy="4218888"/>
              <a:chOff x="975" y="300"/>
              <a:chExt cx="3447" cy="4037"/>
            </a:xfrm>
          </p:grpSpPr>
          <p:pic>
            <p:nvPicPr>
              <p:cNvPr id="172" name="Picture 21" descr="T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6" y="726"/>
                <a:ext cx="2866" cy="3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22" descr="T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5" y="300"/>
                <a:ext cx="3447" cy="4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1" name="Picture 23" descr="T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1" t="13276" r="15559" b="15468"/>
            <a:stretch/>
          </p:blipFill>
          <p:spPr bwMode="auto">
            <a:xfrm>
              <a:off x="-3273452" y="736765"/>
              <a:ext cx="3197340" cy="3027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图片 16" descr="biantia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4032"/>
          </a:xfrm>
          <a:prstGeom prst="rect">
            <a:avLst/>
          </a:prstGeom>
        </p:spPr>
      </p:pic>
      <p:pic>
        <p:nvPicPr>
          <p:cNvPr id="18" name="图片 17" descr="biantia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16479"/>
            <a:ext cx="12192000" cy="764032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393344" y="1452687"/>
            <a:ext cx="2330440" cy="528000"/>
            <a:chOff x="295008" y="1089514"/>
            <a:chExt cx="1747830" cy="396000"/>
          </a:xfrm>
        </p:grpSpPr>
        <p:grpSp>
          <p:nvGrpSpPr>
            <p:cNvPr id="10" name="组 9"/>
            <p:cNvGrpSpPr/>
            <p:nvPr/>
          </p:nvGrpSpPr>
          <p:grpSpPr>
            <a:xfrm>
              <a:off x="295008" y="1089514"/>
              <a:ext cx="1747830" cy="396000"/>
              <a:chOff x="295008" y="1089514"/>
              <a:chExt cx="1747830" cy="396000"/>
            </a:xfrm>
          </p:grpSpPr>
          <p:sp>
            <p:nvSpPr>
              <p:cNvPr id="51" name="1标签"/>
              <p:cNvSpPr/>
              <p:nvPr/>
            </p:nvSpPr>
            <p:spPr>
              <a:xfrm flipH="1">
                <a:off x="295008" y="1089514"/>
                <a:ext cx="1699603" cy="396000"/>
              </a:xfrm>
              <a:prstGeom prst="rect">
                <a:avLst/>
              </a:prstGeom>
              <a:gradFill flip="none" rotWithShape="1">
                <a:gsLst>
                  <a:gs pos="0">
                    <a:srgbClr val="23565B">
                      <a:alpha val="32000"/>
                    </a:srgbClr>
                  </a:gs>
                  <a:gs pos="54000">
                    <a:srgbClr val="233F56">
                      <a:alpha val="60000"/>
                    </a:srgbClr>
                  </a:gs>
                  <a:gs pos="100000">
                    <a:srgbClr val="2574C3">
                      <a:alpha val="30000"/>
                    </a:srgbClr>
                  </a:gs>
                </a:gsLst>
                <a:lin ang="5400000" scaled="1"/>
                <a:tileRect/>
              </a:gradFill>
              <a:ln w="22225">
                <a:gradFill flip="none" rotWithShape="1">
                  <a:gsLst>
                    <a:gs pos="0">
                      <a:srgbClr val="2E3F65"/>
                    </a:gs>
                    <a:gs pos="85000">
                      <a:srgbClr val="293F58"/>
                    </a:gs>
                    <a:gs pos="100000">
                      <a:srgbClr val="2574C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52" name="直接连接符 49"/>
              <p:cNvCxnSpPr/>
              <p:nvPr/>
            </p:nvCxnSpPr>
            <p:spPr>
              <a:xfrm flipH="1">
                <a:off x="295008" y="1485514"/>
                <a:ext cx="1699603" cy="0"/>
              </a:xfrm>
              <a:prstGeom prst="line">
                <a:avLst/>
              </a:prstGeom>
              <a:ln w="25400">
                <a:solidFill>
                  <a:srgbClr val="2E87BC"/>
                </a:soli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0"/>
              <p:cNvCxnSpPr/>
              <p:nvPr/>
            </p:nvCxnSpPr>
            <p:spPr>
              <a:xfrm flipH="1">
                <a:off x="381267" y="1485514"/>
                <a:ext cx="166157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7000">
                      <a:schemeClr val="bg1"/>
                    </a:gs>
                    <a:gs pos="84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矩形 3"/>
            <p:cNvSpPr/>
            <p:nvPr/>
          </p:nvSpPr>
          <p:spPr>
            <a:xfrm>
              <a:off x="404094" y="1133486"/>
              <a:ext cx="24429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kumimoji="1" lang="en-US" altLang="en-US" sz="1867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1</a:t>
              </a:r>
              <a:endParaRPr kumimoji="1" lang="zh-CN" altLang="en-US" sz="1867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 panose="020B0503020204020204" pitchFamily="34" charset="-122"/>
              </a:endParaRPr>
            </a:p>
          </p:txBody>
        </p:sp>
        <p:sp>
          <p:nvSpPr>
            <p:cNvPr id="54" name="TextBox 32"/>
            <p:cNvSpPr txBox="1"/>
            <p:nvPr/>
          </p:nvSpPr>
          <p:spPr>
            <a:xfrm>
              <a:off x="545913" y="1156164"/>
              <a:ext cx="119494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建立信任</a:t>
              </a:r>
            </a:p>
          </p:txBody>
        </p:sp>
      </p:grpSp>
      <p:sp>
        <p:nvSpPr>
          <p:cNvPr id="146" name="椭圆 145"/>
          <p:cNvSpPr/>
          <p:nvPr/>
        </p:nvSpPr>
        <p:spPr>
          <a:xfrm>
            <a:off x="-170776" y="-345783"/>
            <a:ext cx="3359699" cy="1391728"/>
          </a:xfrm>
          <a:prstGeom prst="ellipse">
            <a:avLst/>
          </a:prstGeom>
          <a:solidFill>
            <a:srgbClr val="33319A">
              <a:alpha val="80000"/>
            </a:srgbClr>
          </a:solidFill>
          <a:ln>
            <a:noFill/>
          </a:ln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393344" y="2493729"/>
            <a:ext cx="2330440" cy="528000"/>
            <a:chOff x="295008" y="1870296"/>
            <a:chExt cx="1747830" cy="396000"/>
          </a:xfrm>
        </p:grpSpPr>
        <p:grpSp>
          <p:nvGrpSpPr>
            <p:cNvPr id="174" name="组 173"/>
            <p:cNvGrpSpPr/>
            <p:nvPr/>
          </p:nvGrpSpPr>
          <p:grpSpPr>
            <a:xfrm>
              <a:off x="295008" y="1870296"/>
              <a:ext cx="1747830" cy="396000"/>
              <a:chOff x="295008" y="1089514"/>
              <a:chExt cx="1747830" cy="396000"/>
            </a:xfrm>
          </p:grpSpPr>
          <p:sp>
            <p:nvSpPr>
              <p:cNvPr id="175" name="1标签"/>
              <p:cNvSpPr/>
              <p:nvPr/>
            </p:nvSpPr>
            <p:spPr>
              <a:xfrm flipH="1">
                <a:off x="295008" y="1089514"/>
                <a:ext cx="1699603" cy="396000"/>
              </a:xfrm>
              <a:prstGeom prst="rect">
                <a:avLst/>
              </a:prstGeom>
              <a:gradFill flip="none" rotWithShape="1">
                <a:gsLst>
                  <a:gs pos="0">
                    <a:srgbClr val="23565B">
                      <a:alpha val="32000"/>
                    </a:srgbClr>
                  </a:gs>
                  <a:gs pos="54000">
                    <a:srgbClr val="233F56">
                      <a:alpha val="60000"/>
                    </a:srgbClr>
                  </a:gs>
                  <a:gs pos="100000">
                    <a:srgbClr val="2574C3">
                      <a:alpha val="30000"/>
                    </a:srgbClr>
                  </a:gs>
                </a:gsLst>
                <a:lin ang="5400000" scaled="1"/>
                <a:tileRect/>
              </a:gradFill>
              <a:ln w="22225">
                <a:gradFill flip="none" rotWithShape="1">
                  <a:gsLst>
                    <a:gs pos="0">
                      <a:srgbClr val="2E3F65"/>
                    </a:gs>
                    <a:gs pos="85000">
                      <a:srgbClr val="293F58"/>
                    </a:gs>
                    <a:gs pos="100000">
                      <a:srgbClr val="2574C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176" name="直接连接符 49"/>
              <p:cNvCxnSpPr/>
              <p:nvPr/>
            </p:nvCxnSpPr>
            <p:spPr>
              <a:xfrm flipH="1">
                <a:off x="295008" y="1485514"/>
                <a:ext cx="1699603" cy="0"/>
              </a:xfrm>
              <a:prstGeom prst="line">
                <a:avLst/>
              </a:prstGeom>
              <a:ln w="25400">
                <a:solidFill>
                  <a:srgbClr val="2E87BC"/>
                </a:soli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50"/>
              <p:cNvCxnSpPr/>
              <p:nvPr/>
            </p:nvCxnSpPr>
            <p:spPr>
              <a:xfrm flipH="1">
                <a:off x="381267" y="1485514"/>
                <a:ext cx="166157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7000">
                      <a:schemeClr val="bg1"/>
                    </a:gs>
                    <a:gs pos="84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8" name="矩形 177"/>
            <p:cNvSpPr/>
            <p:nvPr/>
          </p:nvSpPr>
          <p:spPr>
            <a:xfrm>
              <a:off x="404094" y="1914268"/>
              <a:ext cx="24429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kumimoji="1" lang="en-US" altLang="en-US" sz="1867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2</a:t>
              </a:r>
              <a:endParaRPr kumimoji="1" lang="zh-CN" altLang="en-US" sz="1867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 panose="020B0503020204020204" pitchFamily="34" charset="-122"/>
              </a:endParaRPr>
            </a:p>
          </p:txBody>
        </p:sp>
        <p:sp>
          <p:nvSpPr>
            <p:cNvPr id="179" name="TextBox 32"/>
            <p:cNvSpPr txBox="1"/>
            <p:nvPr/>
          </p:nvSpPr>
          <p:spPr>
            <a:xfrm>
              <a:off x="545913" y="1936946"/>
              <a:ext cx="119494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塑造价值</a:t>
              </a: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393344" y="3544364"/>
            <a:ext cx="2330440" cy="528000"/>
            <a:chOff x="295008" y="2658271"/>
            <a:chExt cx="1747830" cy="396000"/>
          </a:xfrm>
        </p:grpSpPr>
        <p:grpSp>
          <p:nvGrpSpPr>
            <p:cNvPr id="180" name="组 179"/>
            <p:cNvGrpSpPr/>
            <p:nvPr/>
          </p:nvGrpSpPr>
          <p:grpSpPr>
            <a:xfrm>
              <a:off x="295008" y="2658271"/>
              <a:ext cx="1747830" cy="396000"/>
              <a:chOff x="295008" y="1089514"/>
              <a:chExt cx="1747830" cy="396000"/>
            </a:xfrm>
          </p:grpSpPr>
          <p:sp>
            <p:nvSpPr>
              <p:cNvPr id="181" name="1标签"/>
              <p:cNvSpPr/>
              <p:nvPr/>
            </p:nvSpPr>
            <p:spPr>
              <a:xfrm flipH="1">
                <a:off x="295008" y="1089514"/>
                <a:ext cx="1699603" cy="396000"/>
              </a:xfrm>
              <a:prstGeom prst="rect">
                <a:avLst/>
              </a:prstGeom>
              <a:gradFill flip="none" rotWithShape="1">
                <a:gsLst>
                  <a:gs pos="0">
                    <a:srgbClr val="23565B">
                      <a:alpha val="32000"/>
                    </a:srgbClr>
                  </a:gs>
                  <a:gs pos="54000">
                    <a:srgbClr val="233F56">
                      <a:alpha val="60000"/>
                    </a:srgbClr>
                  </a:gs>
                  <a:gs pos="100000">
                    <a:srgbClr val="2574C3">
                      <a:alpha val="30000"/>
                    </a:srgbClr>
                  </a:gs>
                </a:gsLst>
                <a:lin ang="5400000" scaled="1"/>
                <a:tileRect/>
              </a:gradFill>
              <a:ln w="22225">
                <a:gradFill flip="none" rotWithShape="1">
                  <a:gsLst>
                    <a:gs pos="0">
                      <a:srgbClr val="2E3F65"/>
                    </a:gs>
                    <a:gs pos="85000">
                      <a:srgbClr val="293F58"/>
                    </a:gs>
                    <a:gs pos="100000">
                      <a:srgbClr val="2574C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182" name="直接连接符 49"/>
              <p:cNvCxnSpPr/>
              <p:nvPr/>
            </p:nvCxnSpPr>
            <p:spPr>
              <a:xfrm flipH="1">
                <a:off x="295008" y="1485514"/>
                <a:ext cx="1699603" cy="0"/>
              </a:xfrm>
              <a:prstGeom prst="line">
                <a:avLst/>
              </a:prstGeom>
              <a:ln w="25400">
                <a:solidFill>
                  <a:srgbClr val="2E87BC"/>
                </a:soli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50"/>
              <p:cNvCxnSpPr/>
              <p:nvPr/>
            </p:nvCxnSpPr>
            <p:spPr>
              <a:xfrm flipH="1">
                <a:off x="381267" y="1485514"/>
                <a:ext cx="166157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7000">
                      <a:schemeClr val="bg1"/>
                    </a:gs>
                    <a:gs pos="84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矩形 183"/>
            <p:cNvSpPr/>
            <p:nvPr/>
          </p:nvSpPr>
          <p:spPr>
            <a:xfrm>
              <a:off x="404094" y="2702243"/>
              <a:ext cx="24429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kumimoji="1" lang="en-US" altLang="en-US" sz="1867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3</a:t>
              </a:r>
              <a:endParaRPr kumimoji="1" lang="zh-CN" altLang="en-US" sz="1867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 panose="020B0503020204020204" pitchFamily="34" charset="-122"/>
              </a:endParaRPr>
            </a:p>
          </p:txBody>
        </p:sp>
        <p:sp>
          <p:nvSpPr>
            <p:cNvPr id="185" name="TextBox 32"/>
            <p:cNvSpPr txBox="1"/>
            <p:nvPr/>
          </p:nvSpPr>
          <p:spPr>
            <a:xfrm>
              <a:off x="545913" y="2724921"/>
              <a:ext cx="119494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锁定需求</a:t>
              </a: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393344" y="4611385"/>
            <a:ext cx="2330440" cy="528000"/>
            <a:chOff x="295008" y="3458536"/>
            <a:chExt cx="1747830" cy="396000"/>
          </a:xfrm>
        </p:grpSpPr>
        <p:grpSp>
          <p:nvGrpSpPr>
            <p:cNvPr id="186" name="组 185"/>
            <p:cNvGrpSpPr/>
            <p:nvPr/>
          </p:nvGrpSpPr>
          <p:grpSpPr>
            <a:xfrm>
              <a:off x="295008" y="3458536"/>
              <a:ext cx="1747830" cy="396000"/>
              <a:chOff x="295008" y="1089514"/>
              <a:chExt cx="1747830" cy="396000"/>
            </a:xfrm>
          </p:grpSpPr>
          <p:sp>
            <p:nvSpPr>
              <p:cNvPr id="187" name="1标签"/>
              <p:cNvSpPr/>
              <p:nvPr/>
            </p:nvSpPr>
            <p:spPr>
              <a:xfrm flipH="1">
                <a:off x="295008" y="1089514"/>
                <a:ext cx="1699603" cy="396000"/>
              </a:xfrm>
              <a:prstGeom prst="rect">
                <a:avLst/>
              </a:prstGeom>
              <a:gradFill flip="none" rotWithShape="1">
                <a:gsLst>
                  <a:gs pos="0">
                    <a:srgbClr val="23565B">
                      <a:alpha val="32000"/>
                    </a:srgbClr>
                  </a:gs>
                  <a:gs pos="54000">
                    <a:srgbClr val="233F56">
                      <a:alpha val="60000"/>
                    </a:srgbClr>
                  </a:gs>
                  <a:gs pos="100000">
                    <a:srgbClr val="2574C3">
                      <a:alpha val="30000"/>
                    </a:srgbClr>
                  </a:gs>
                </a:gsLst>
                <a:lin ang="5400000" scaled="1"/>
                <a:tileRect/>
              </a:gradFill>
              <a:ln w="22225">
                <a:gradFill flip="none" rotWithShape="1">
                  <a:gsLst>
                    <a:gs pos="0">
                      <a:srgbClr val="2E3F65"/>
                    </a:gs>
                    <a:gs pos="85000">
                      <a:srgbClr val="293F58"/>
                    </a:gs>
                    <a:gs pos="100000">
                      <a:srgbClr val="2574C3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188" name="直接连接符 49"/>
              <p:cNvCxnSpPr/>
              <p:nvPr/>
            </p:nvCxnSpPr>
            <p:spPr>
              <a:xfrm flipH="1">
                <a:off x="295008" y="1485514"/>
                <a:ext cx="1699603" cy="0"/>
              </a:xfrm>
              <a:prstGeom prst="line">
                <a:avLst/>
              </a:prstGeom>
              <a:ln w="25400">
                <a:solidFill>
                  <a:srgbClr val="2E87BC"/>
                </a:soli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50"/>
              <p:cNvCxnSpPr/>
              <p:nvPr/>
            </p:nvCxnSpPr>
            <p:spPr>
              <a:xfrm flipH="1">
                <a:off x="381267" y="1485514"/>
                <a:ext cx="166157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47000">
                      <a:schemeClr val="bg1"/>
                    </a:gs>
                    <a:gs pos="84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矩形 189"/>
            <p:cNvSpPr/>
            <p:nvPr/>
          </p:nvSpPr>
          <p:spPr>
            <a:xfrm>
              <a:off x="404094" y="3502508"/>
              <a:ext cx="24429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kumimoji="1" lang="en-US" altLang="en-US" sz="1867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4</a:t>
              </a:r>
              <a:endParaRPr kumimoji="1" lang="zh-CN" altLang="en-US" sz="1867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  <a:sym typeface="微软雅黑" panose="020B0503020204020204" pitchFamily="34" charset="-122"/>
              </a:endParaRPr>
            </a:p>
          </p:txBody>
        </p:sp>
        <p:sp>
          <p:nvSpPr>
            <p:cNvPr id="191" name="TextBox 32"/>
            <p:cNvSpPr txBox="1"/>
            <p:nvPr/>
          </p:nvSpPr>
          <p:spPr>
            <a:xfrm>
              <a:off x="545913" y="3525186"/>
              <a:ext cx="119494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/>
                  <a:sym typeface="微软雅黑" panose="020B0503020204020204" pitchFamily="34" charset="-122"/>
                </a:rPr>
                <a:t>营造紧迫</a:t>
              </a:r>
            </a:p>
          </p:txBody>
        </p:sp>
      </p:grpSp>
      <p:sp>
        <p:nvSpPr>
          <p:cNvPr id="75" name="椭圆 56"/>
          <p:cNvSpPr>
            <a:spLocks noChangeArrowheads="1"/>
          </p:cNvSpPr>
          <p:nvPr/>
        </p:nvSpPr>
        <p:spPr bwMode="auto">
          <a:xfrm>
            <a:off x="3532807" y="3018705"/>
            <a:ext cx="450435" cy="450435"/>
          </a:xfrm>
          <a:prstGeom prst="ellipse">
            <a:avLst/>
          </a:prstGeom>
          <a:solidFill>
            <a:srgbClr val="0079F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97" name="直线连接符 5"/>
          <p:cNvCxnSpPr/>
          <p:nvPr/>
        </p:nvCxnSpPr>
        <p:spPr>
          <a:xfrm>
            <a:off x="2960271" y="719668"/>
            <a:ext cx="0" cy="5436977"/>
          </a:xfrm>
          <a:prstGeom prst="line">
            <a:avLst/>
          </a:prstGeom>
          <a:ln w="12700" cmpd="sng">
            <a:solidFill>
              <a:srgbClr val="9AC1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组 54"/>
          <p:cNvGrpSpPr>
            <a:grpSpLocks noChangeAspect="1"/>
          </p:cNvGrpSpPr>
          <p:nvPr/>
        </p:nvGrpSpPr>
        <p:grpSpPr>
          <a:xfrm>
            <a:off x="2586640" y="4798027"/>
            <a:ext cx="480000" cy="186205"/>
            <a:chOff x="4041159" y="1376400"/>
            <a:chExt cx="612485" cy="237600"/>
          </a:xfrm>
        </p:grpSpPr>
        <p:sp>
          <p:nvSpPr>
            <p:cNvPr id="56" name="燕尾形 55"/>
            <p:cNvSpPr/>
            <p:nvPr/>
          </p:nvSpPr>
          <p:spPr>
            <a:xfrm>
              <a:off x="4041159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燕尾形 56"/>
            <p:cNvSpPr/>
            <p:nvPr/>
          </p:nvSpPr>
          <p:spPr>
            <a:xfrm>
              <a:off x="4163656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燕尾形 57"/>
            <p:cNvSpPr/>
            <p:nvPr/>
          </p:nvSpPr>
          <p:spPr>
            <a:xfrm>
              <a:off x="4286153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燕尾形 58"/>
            <p:cNvSpPr/>
            <p:nvPr/>
          </p:nvSpPr>
          <p:spPr>
            <a:xfrm>
              <a:off x="4408650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燕尾形 59"/>
            <p:cNvSpPr/>
            <p:nvPr/>
          </p:nvSpPr>
          <p:spPr>
            <a:xfrm>
              <a:off x="4531147" y="1376400"/>
              <a:ext cx="122497" cy="237600"/>
            </a:xfrm>
            <a:prstGeom prst="chevron">
              <a:avLst/>
            </a:prstGeom>
            <a:solidFill>
              <a:srgbClr val="4BD3F9"/>
            </a:solidFill>
            <a:ln>
              <a:noFill/>
            </a:ln>
            <a:effectLst>
              <a:outerShdw blurRad="63500" sx="124000" sy="124000" algn="ctr" rotWithShape="0">
                <a:srgbClr val="00549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42BC7CA0-6E95-4BDA-9937-5BB33F344FD1}"/>
              </a:ext>
            </a:extLst>
          </p:cNvPr>
          <p:cNvSpPr/>
          <p:nvPr/>
        </p:nvSpPr>
        <p:spPr>
          <a:xfrm>
            <a:off x="3341394" y="1191594"/>
            <a:ext cx="28527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下决策，在很多人潜意识中，是代表着一种风险的存在。“再看看”、“再等等”、“再想想”、“动心但又犹豫”是一种典型的客户心态。这时候，营造紧迫就像足球的临门一脚，在最终环节加速目标达成。</a:t>
            </a:r>
          </a:p>
        </p:txBody>
      </p:sp>
      <p:pic>
        <p:nvPicPr>
          <p:cNvPr id="61" name="图片 60" descr="07.jpg">
            <a:extLst>
              <a:ext uri="{FF2B5EF4-FFF2-40B4-BE49-F238E27FC236}">
                <a16:creationId xmlns:a16="http://schemas.microsoft.com/office/drawing/2014/main" id="{8CA6F5DD-B66A-451B-AA3B-70148A4D5A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07" y="1640795"/>
            <a:ext cx="5553507" cy="3924391"/>
          </a:xfrm>
          <a:prstGeom prst="rect">
            <a:avLst/>
          </a:prstGeom>
        </p:spPr>
      </p:pic>
      <p:pic>
        <p:nvPicPr>
          <p:cNvPr id="50" name="图片 49" descr="云动">
            <a:extLst>
              <a:ext uri="{FF2B5EF4-FFF2-40B4-BE49-F238E27FC236}">
                <a16:creationId xmlns:a16="http://schemas.microsoft.com/office/drawing/2014/main" id="{375A5D87-7D9C-4CB4-B90C-DCF75B1180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28" y="83879"/>
            <a:ext cx="1762213" cy="58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96A479E-A5C9-4AEC-8995-6FC014FEA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426" y="1087713"/>
            <a:ext cx="9429148" cy="468257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13073" y="-16597"/>
            <a:ext cx="12205073" cy="1797832"/>
            <a:chOff x="-9805" y="1"/>
            <a:chExt cx="9153805" cy="1348374"/>
          </a:xfrm>
        </p:grpSpPr>
        <p:sp>
          <p:nvSpPr>
            <p:cNvPr id="7" name="任意多边形 10"/>
            <p:cNvSpPr/>
            <p:nvPr/>
          </p:nvSpPr>
          <p:spPr>
            <a:xfrm>
              <a:off x="-9805" y="845195"/>
              <a:ext cx="9153805" cy="451127"/>
            </a:xfrm>
            <a:custGeom>
              <a:avLst/>
              <a:gdLst>
                <a:gd name="connsiteX0" fmla="*/ 0 w 7894320"/>
                <a:gd name="connsiteY0" fmla="*/ 129540 h 396240"/>
                <a:gd name="connsiteX1" fmla="*/ 1699260 w 7894320"/>
                <a:gd name="connsiteY1" fmla="*/ 129540 h 396240"/>
                <a:gd name="connsiteX2" fmla="*/ 2004060 w 7894320"/>
                <a:gd name="connsiteY2" fmla="*/ 396240 h 396240"/>
                <a:gd name="connsiteX3" fmla="*/ 6164580 w 7894320"/>
                <a:gd name="connsiteY3" fmla="*/ 396240 h 396240"/>
                <a:gd name="connsiteX4" fmla="*/ 6446520 w 7894320"/>
                <a:gd name="connsiteY4" fmla="*/ 137160 h 396240"/>
                <a:gd name="connsiteX5" fmla="*/ 7894320 w 7894320"/>
                <a:gd name="connsiteY5" fmla="*/ 137160 h 396240"/>
                <a:gd name="connsiteX6" fmla="*/ 7894320 w 7894320"/>
                <a:gd name="connsiteY6" fmla="*/ 0 h 396240"/>
                <a:gd name="connsiteX7" fmla="*/ 7620 w 7894320"/>
                <a:gd name="connsiteY7" fmla="*/ 0 h 396240"/>
                <a:gd name="connsiteX8" fmla="*/ 0 w 7894320"/>
                <a:gd name="connsiteY8" fmla="*/ 129540 h 39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4320" h="396240">
                  <a:moveTo>
                    <a:pt x="0" y="129540"/>
                  </a:moveTo>
                  <a:lnTo>
                    <a:pt x="1699260" y="129540"/>
                  </a:lnTo>
                  <a:lnTo>
                    <a:pt x="2004060" y="396240"/>
                  </a:lnTo>
                  <a:lnTo>
                    <a:pt x="6164580" y="396240"/>
                  </a:lnTo>
                  <a:lnTo>
                    <a:pt x="6446520" y="137160"/>
                  </a:lnTo>
                  <a:lnTo>
                    <a:pt x="7894320" y="137160"/>
                  </a:lnTo>
                  <a:lnTo>
                    <a:pt x="7894320" y="0"/>
                  </a:lnTo>
                  <a:lnTo>
                    <a:pt x="7620" y="0"/>
                  </a:lnTo>
                  <a:lnTo>
                    <a:pt x="0" y="129540"/>
                  </a:lnTo>
                  <a:close/>
                </a:path>
              </a:pathLst>
            </a:custGeom>
            <a:gradFill>
              <a:gsLst>
                <a:gs pos="23000">
                  <a:srgbClr val="060612"/>
                </a:gs>
                <a:gs pos="81000">
                  <a:srgbClr val="0E163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8" name="组合 11"/>
            <p:cNvGrpSpPr/>
            <p:nvPr/>
          </p:nvGrpSpPr>
          <p:grpSpPr>
            <a:xfrm>
              <a:off x="132946" y="1044732"/>
              <a:ext cx="9001249" cy="303643"/>
              <a:chOff x="2179320" y="1546860"/>
              <a:chExt cx="7906097" cy="266700"/>
            </a:xfrm>
          </p:grpSpPr>
          <p:cxnSp>
            <p:nvCxnSpPr>
              <p:cNvPr id="10" name="直接连接符 12"/>
              <p:cNvCxnSpPr/>
              <p:nvPr/>
            </p:nvCxnSpPr>
            <p:spPr>
              <a:xfrm flipH="1">
                <a:off x="2179320" y="1546860"/>
                <a:ext cx="1584960" cy="0"/>
              </a:xfrm>
              <a:prstGeom prst="line">
                <a:avLst/>
              </a:prstGeom>
              <a:ln w="15875">
                <a:gradFill flip="none" rotWithShape="1">
                  <a:gsLst>
                    <a:gs pos="0">
                      <a:srgbClr val="444A93">
                        <a:alpha val="40000"/>
                      </a:srgbClr>
                    </a:gs>
                    <a:gs pos="100000">
                      <a:srgbClr val="293058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3"/>
              <p:cNvCxnSpPr/>
              <p:nvPr/>
            </p:nvCxnSpPr>
            <p:spPr>
              <a:xfrm>
                <a:off x="8635885" y="1546860"/>
                <a:ext cx="1449532" cy="0"/>
              </a:xfrm>
              <a:prstGeom prst="line">
                <a:avLst/>
              </a:prstGeom>
              <a:ln w="15875">
                <a:gradFill flip="none" rotWithShape="1">
                  <a:gsLst>
                    <a:gs pos="0">
                      <a:srgbClr val="444A93">
                        <a:alpha val="40000"/>
                      </a:srgbClr>
                    </a:gs>
                    <a:gs pos="100000">
                      <a:srgbClr val="293058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4"/>
              <p:cNvCxnSpPr/>
              <p:nvPr/>
            </p:nvCxnSpPr>
            <p:spPr>
              <a:xfrm flipH="1">
                <a:off x="8375075" y="1546860"/>
                <a:ext cx="270857" cy="259080"/>
              </a:xfrm>
              <a:prstGeom prst="line">
                <a:avLst/>
              </a:prstGeom>
              <a:ln w="15875" cap="rnd">
                <a:solidFill>
                  <a:srgbClr val="29305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5"/>
              <p:cNvCxnSpPr/>
              <p:nvPr/>
            </p:nvCxnSpPr>
            <p:spPr>
              <a:xfrm>
                <a:off x="3764280" y="1546860"/>
                <a:ext cx="304800" cy="266700"/>
              </a:xfrm>
              <a:prstGeom prst="line">
                <a:avLst/>
              </a:prstGeom>
              <a:ln w="15875">
                <a:solidFill>
                  <a:srgbClr val="2930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6"/>
              <p:cNvCxnSpPr/>
              <p:nvPr/>
            </p:nvCxnSpPr>
            <p:spPr>
              <a:xfrm>
                <a:off x="4047085" y="1805940"/>
                <a:ext cx="4327988" cy="7620"/>
              </a:xfrm>
              <a:prstGeom prst="line">
                <a:avLst/>
              </a:prstGeom>
              <a:ln w="15875">
                <a:solidFill>
                  <a:srgbClr val="2930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7"/>
              <p:cNvCxnSpPr/>
              <p:nvPr/>
            </p:nvCxnSpPr>
            <p:spPr>
              <a:xfrm>
                <a:off x="4563339" y="1752600"/>
                <a:ext cx="328526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rgbClr val="1E2D79">
                        <a:alpha val="0"/>
                      </a:srgbClr>
                    </a:gs>
                    <a:gs pos="66400">
                      <a:srgbClr val="202F79">
                        <a:alpha val="80000"/>
                      </a:srgbClr>
                    </a:gs>
                    <a:gs pos="40000">
                      <a:srgbClr val="213079">
                        <a:alpha val="80000"/>
                      </a:srgbClr>
                    </a:gs>
                    <a:gs pos="100000">
                      <a:srgbClr val="1E2D79">
                        <a:alpha val="0"/>
                      </a:srgbClr>
                    </a:gs>
                  </a:gsLst>
                  <a:lin ang="10800000" scaled="1"/>
                  <a:tileRect/>
                </a:gradFill>
              </a:ln>
              <a:effectLst>
                <a:outerShdw blurRad="114300" dist="38100" dir="16200000" sx="103000" sy="103000" rotWithShape="0">
                  <a:srgbClr val="1B2C6B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8"/>
              <p:cNvCxnSpPr/>
              <p:nvPr/>
            </p:nvCxnSpPr>
            <p:spPr>
              <a:xfrm>
                <a:off x="4563339" y="1752600"/>
                <a:ext cx="328526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rgbClr val="1E2D79">
                        <a:alpha val="0"/>
                      </a:srgbClr>
                    </a:gs>
                    <a:gs pos="66400">
                      <a:srgbClr val="202F79">
                        <a:alpha val="80000"/>
                      </a:srgbClr>
                    </a:gs>
                    <a:gs pos="40000">
                      <a:srgbClr val="213079">
                        <a:alpha val="80000"/>
                      </a:srgbClr>
                    </a:gs>
                    <a:gs pos="100000">
                      <a:srgbClr val="1E2D79">
                        <a:alpha val="0"/>
                      </a:srgbClr>
                    </a:gs>
                  </a:gsLst>
                  <a:lin ang="10800000" scaled="1"/>
                  <a:tileRect/>
                </a:gradFill>
              </a:ln>
              <a:effectLst>
                <a:outerShdw blurRad="114300" dist="38100" dir="16200000" sx="103000" sy="103000" rotWithShape="0">
                  <a:srgbClr val="1B2C6B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9"/>
              <p:cNvCxnSpPr/>
              <p:nvPr/>
            </p:nvCxnSpPr>
            <p:spPr>
              <a:xfrm>
                <a:off x="4563339" y="1805941"/>
                <a:ext cx="3285261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rgbClr val="5359BF">
                        <a:alpha val="0"/>
                      </a:srgbClr>
                    </a:gs>
                    <a:gs pos="66400">
                      <a:srgbClr val="5359BF"/>
                    </a:gs>
                    <a:gs pos="40000">
                      <a:srgbClr val="5359BF"/>
                    </a:gs>
                    <a:gs pos="100000">
                      <a:srgbClr val="5359BF">
                        <a:alpha val="0"/>
                      </a:srgbClr>
                    </a:gs>
                  </a:gsLst>
                  <a:lin ang="10800000" scaled="1"/>
                  <a:tileRect/>
                </a:gradFill>
              </a:ln>
              <a:effectLst>
                <a:outerShdw blurRad="63500" sx="102000" sy="102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矩形 8"/>
            <p:cNvSpPr/>
            <p:nvPr/>
          </p:nvSpPr>
          <p:spPr>
            <a:xfrm>
              <a:off x="0" y="1"/>
              <a:ext cx="9144000" cy="8451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3072" y="4920221"/>
            <a:ext cx="12205072" cy="1937780"/>
            <a:chOff x="-9804" y="3690165"/>
            <a:chExt cx="9153804" cy="1453335"/>
          </a:xfrm>
        </p:grpSpPr>
        <p:grpSp>
          <p:nvGrpSpPr>
            <p:cNvPr id="19" name="组合 8"/>
            <p:cNvGrpSpPr/>
            <p:nvPr/>
          </p:nvGrpSpPr>
          <p:grpSpPr>
            <a:xfrm rot="10800000">
              <a:off x="-9804" y="3690165"/>
              <a:ext cx="9143998" cy="503179"/>
              <a:chOff x="1878678" y="525781"/>
              <a:chExt cx="8031478" cy="441959"/>
            </a:xfrm>
          </p:grpSpPr>
          <p:sp>
            <p:nvSpPr>
              <p:cNvPr id="21" name="任意多边形 10"/>
              <p:cNvSpPr/>
              <p:nvPr/>
            </p:nvSpPr>
            <p:spPr>
              <a:xfrm>
                <a:off x="1878678" y="525781"/>
                <a:ext cx="8022868" cy="396240"/>
              </a:xfrm>
              <a:custGeom>
                <a:avLst/>
                <a:gdLst>
                  <a:gd name="connsiteX0" fmla="*/ 0 w 7894320"/>
                  <a:gd name="connsiteY0" fmla="*/ 129540 h 396240"/>
                  <a:gd name="connsiteX1" fmla="*/ 1699260 w 7894320"/>
                  <a:gd name="connsiteY1" fmla="*/ 129540 h 396240"/>
                  <a:gd name="connsiteX2" fmla="*/ 2004060 w 7894320"/>
                  <a:gd name="connsiteY2" fmla="*/ 396240 h 396240"/>
                  <a:gd name="connsiteX3" fmla="*/ 6164580 w 7894320"/>
                  <a:gd name="connsiteY3" fmla="*/ 396240 h 396240"/>
                  <a:gd name="connsiteX4" fmla="*/ 6446520 w 7894320"/>
                  <a:gd name="connsiteY4" fmla="*/ 137160 h 396240"/>
                  <a:gd name="connsiteX5" fmla="*/ 7894320 w 7894320"/>
                  <a:gd name="connsiteY5" fmla="*/ 137160 h 396240"/>
                  <a:gd name="connsiteX6" fmla="*/ 7894320 w 7894320"/>
                  <a:gd name="connsiteY6" fmla="*/ 0 h 396240"/>
                  <a:gd name="connsiteX7" fmla="*/ 7620 w 7894320"/>
                  <a:gd name="connsiteY7" fmla="*/ 0 h 396240"/>
                  <a:gd name="connsiteX8" fmla="*/ 0 w 7894320"/>
                  <a:gd name="connsiteY8" fmla="*/ 129540 h 396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94320" h="396240">
                    <a:moveTo>
                      <a:pt x="0" y="129540"/>
                    </a:moveTo>
                    <a:lnTo>
                      <a:pt x="1699260" y="129540"/>
                    </a:lnTo>
                    <a:lnTo>
                      <a:pt x="2004060" y="396240"/>
                    </a:lnTo>
                    <a:lnTo>
                      <a:pt x="6164580" y="396240"/>
                    </a:lnTo>
                    <a:lnTo>
                      <a:pt x="6446520" y="137160"/>
                    </a:lnTo>
                    <a:lnTo>
                      <a:pt x="7894320" y="137160"/>
                    </a:lnTo>
                    <a:lnTo>
                      <a:pt x="7894320" y="0"/>
                    </a:lnTo>
                    <a:lnTo>
                      <a:pt x="7620" y="0"/>
                    </a:lnTo>
                    <a:lnTo>
                      <a:pt x="0" y="129540"/>
                    </a:lnTo>
                    <a:close/>
                  </a:path>
                </a:pathLst>
              </a:custGeom>
              <a:gradFill>
                <a:gsLst>
                  <a:gs pos="23000">
                    <a:srgbClr val="060612"/>
                  </a:gs>
                  <a:gs pos="81000">
                    <a:srgbClr val="0E163B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22" name="组合 11"/>
              <p:cNvGrpSpPr/>
              <p:nvPr/>
            </p:nvGrpSpPr>
            <p:grpSpPr>
              <a:xfrm>
                <a:off x="2004060" y="701040"/>
                <a:ext cx="7906096" cy="266700"/>
                <a:chOff x="2179320" y="1546860"/>
                <a:chExt cx="7906096" cy="266700"/>
              </a:xfrm>
            </p:grpSpPr>
            <p:cxnSp>
              <p:nvCxnSpPr>
                <p:cNvPr id="23" name="直接连接符 12"/>
                <p:cNvCxnSpPr/>
                <p:nvPr/>
              </p:nvCxnSpPr>
              <p:spPr>
                <a:xfrm flipH="1">
                  <a:off x="2179320" y="1546860"/>
                  <a:ext cx="1584960" cy="0"/>
                </a:xfrm>
                <a:prstGeom prst="line">
                  <a:avLst/>
                </a:prstGeom>
                <a:ln w="15875">
                  <a:gradFill flip="none" rotWithShape="1">
                    <a:gsLst>
                      <a:gs pos="0">
                        <a:srgbClr val="444A93">
                          <a:alpha val="40000"/>
                        </a:srgbClr>
                      </a:gs>
                      <a:gs pos="100000">
                        <a:srgbClr val="293058">
                          <a:alpha val="0"/>
                        </a:srgb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13"/>
                <p:cNvCxnSpPr/>
                <p:nvPr/>
              </p:nvCxnSpPr>
              <p:spPr>
                <a:xfrm rot="10800000" flipH="1">
                  <a:off x="8635885" y="1546860"/>
                  <a:ext cx="1449531" cy="0"/>
                </a:xfrm>
                <a:prstGeom prst="line">
                  <a:avLst/>
                </a:prstGeom>
                <a:ln w="15875">
                  <a:gradFill flip="none" rotWithShape="1">
                    <a:gsLst>
                      <a:gs pos="0">
                        <a:srgbClr val="444A93">
                          <a:alpha val="40000"/>
                        </a:srgbClr>
                      </a:gs>
                      <a:gs pos="100000">
                        <a:srgbClr val="293058">
                          <a:alpha val="0"/>
                        </a:srgb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14"/>
                <p:cNvCxnSpPr/>
                <p:nvPr/>
              </p:nvCxnSpPr>
              <p:spPr>
                <a:xfrm flipH="1">
                  <a:off x="8365028" y="1546860"/>
                  <a:ext cx="270857" cy="259080"/>
                </a:xfrm>
                <a:prstGeom prst="line">
                  <a:avLst/>
                </a:prstGeom>
                <a:ln w="15875" cap="rnd">
                  <a:solidFill>
                    <a:srgbClr val="293058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15"/>
                <p:cNvCxnSpPr/>
                <p:nvPr/>
              </p:nvCxnSpPr>
              <p:spPr>
                <a:xfrm>
                  <a:off x="3764280" y="1546860"/>
                  <a:ext cx="304800" cy="266700"/>
                </a:xfrm>
                <a:prstGeom prst="line">
                  <a:avLst/>
                </a:prstGeom>
                <a:ln w="15875">
                  <a:solidFill>
                    <a:srgbClr val="2930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16"/>
                <p:cNvCxnSpPr/>
                <p:nvPr/>
              </p:nvCxnSpPr>
              <p:spPr>
                <a:xfrm rot="10800000" flipH="1">
                  <a:off x="4047083" y="1805940"/>
                  <a:ext cx="4327990" cy="0"/>
                </a:xfrm>
                <a:prstGeom prst="line">
                  <a:avLst/>
                </a:prstGeom>
                <a:ln w="15875">
                  <a:solidFill>
                    <a:srgbClr val="2930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17"/>
                <p:cNvCxnSpPr/>
                <p:nvPr/>
              </p:nvCxnSpPr>
              <p:spPr>
                <a:xfrm>
                  <a:off x="4563339" y="1752600"/>
                  <a:ext cx="3285261" cy="0"/>
                </a:xfrm>
                <a:prstGeom prst="line">
                  <a:avLst/>
                </a:prstGeom>
                <a:ln w="25400">
                  <a:gradFill flip="none" rotWithShape="1">
                    <a:gsLst>
                      <a:gs pos="0">
                        <a:srgbClr val="1E2D79">
                          <a:alpha val="0"/>
                        </a:srgbClr>
                      </a:gs>
                      <a:gs pos="66400">
                        <a:srgbClr val="202F79">
                          <a:alpha val="80000"/>
                        </a:srgbClr>
                      </a:gs>
                      <a:gs pos="40000">
                        <a:srgbClr val="213079">
                          <a:alpha val="80000"/>
                        </a:srgbClr>
                      </a:gs>
                      <a:gs pos="100000">
                        <a:srgbClr val="1E2D79"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</a:ln>
                <a:effectLst>
                  <a:outerShdw blurRad="114300" dist="38100" dir="16200000" sx="103000" sy="103000" rotWithShape="0">
                    <a:srgbClr val="1B2C6B"/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18"/>
                <p:cNvCxnSpPr/>
                <p:nvPr/>
              </p:nvCxnSpPr>
              <p:spPr>
                <a:xfrm>
                  <a:off x="4563339" y="1752600"/>
                  <a:ext cx="3285261" cy="0"/>
                </a:xfrm>
                <a:prstGeom prst="line">
                  <a:avLst/>
                </a:prstGeom>
                <a:ln w="25400">
                  <a:gradFill flip="none" rotWithShape="1">
                    <a:gsLst>
                      <a:gs pos="0">
                        <a:srgbClr val="1E2D79">
                          <a:alpha val="0"/>
                        </a:srgbClr>
                      </a:gs>
                      <a:gs pos="66400">
                        <a:srgbClr val="202F79">
                          <a:alpha val="80000"/>
                        </a:srgbClr>
                      </a:gs>
                      <a:gs pos="40000">
                        <a:srgbClr val="213079">
                          <a:alpha val="80000"/>
                        </a:srgbClr>
                      </a:gs>
                      <a:gs pos="100000">
                        <a:srgbClr val="1E2D79"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</a:ln>
                <a:effectLst>
                  <a:outerShdw blurRad="114300" dist="38100" dir="16200000" sx="103000" sy="103000" rotWithShape="0">
                    <a:srgbClr val="1B2C6B"/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19"/>
                <p:cNvCxnSpPr/>
                <p:nvPr/>
              </p:nvCxnSpPr>
              <p:spPr>
                <a:xfrm>
                  <a:off x="4563339" y="1805940"/>
                  <a:ext cx="3285261" cy="0"/>
                </a:xfrm>
                <a:prstGeom prst="line">
                  <a:avLst/>
                </a:prstGeom>
                <a:ln w="25400">
                  <a:gradFill flip="none" rotWithShape="1">
                    <a:gsLst>
                      <a:gs pos="0">
                        <a:srgbClr val="5359BF">
                          <a:alpha val="0"/>
                        </a:srgbClr>
                      </a:gs>
                      <a:gs pos="66400">
                        <a:srgbClr val="5359BF"/>
                      </a:gs>
                      <a:gs pos="40000">
                        <a:srgbClr val="5359BF"/>
                      </a:gs>
                      <a:gs pos="100000">
                        <a:srgbClr val="5359BF"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</a:ln>
                <a:effectLst>
                  <a:outerShdw blurRad="63500" sx="102000" sy="102000" algn="ctr" rotWithShape="0">
                    <a:srgbClr val="0070C0"/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矩形 19"/>
            <p:cNvSpPr/>
            <p:nvPr/>
          </p:nvSpPr>
          <p:spPr>
            <a:xfrm rot="10800000">
              <a:off x="0" y="4193346"/>
              <a:ext cx="9144000" cy="9501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0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-0.1555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机械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97531E-6 L 8.33333E-7 0.1413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3555E6A-6ED0-4FCC-9BB2-3FEF2353E0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8000" dirty="0">
                <a:latin typeface="迷你霹雳体" panose="020B0602010101010101" pitchFamily="33" charset="-122"/>
                <a:ea typeface="迷你霹雳体" panose="020B0602010101010101" pitchFamily="33" charset="-122"/>
              </a:rPr>
              <a:t>实战案例解析</a:t>
            </a:r>
          </a:p>
        </p:txBody>
      </p:sp>
    </p:spTree>
    <p:extLst>
      <p:ext uri="{BB962C8B-B14F-4D97-AF65-F5344CB8AC3E}">
        <p14:creationId xmlns:p14="http://schemas.microsoft.com/office/powerpoint/2010/main" val="23204618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96"/>
  <p:tag name="KSO_WM_UNIT_TYPE" val="a"/>
  <p:tag name="KSO_WM_UNIT_INDEX" val="1"/>
  <p:tag name="KSO_WM_UNIT_ID" val="custom160396_10*a*1"/>
  <p:tag name="KSO_WM_UNIT_CLEAR" val="1"/>
  <p:tag name="KSO_WM_UNIT_LAYERLEVEL" val="1"/>
  <p:tag name="KSO_WM_UNIT_VALUE" val="4"/>
  <p:tag name="KSO_WM_UNIT_ISCONTENTSTITLE" val="1"/>
  <p:tag name="KSO_WM_UNIT_HIGHLIGHT" val="0"/>
  <p:tag name="KSO_WM_UNIT_COMPATIBLE" val="0"/>
  <p:tag name="KSO_WM_UNIT_PRESET_TEXT" val="Content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  <p:tag name="KSO_WM_TAG_VERSION" val="1.0"/>
  <p:tag name="KSO_WM_SLIDE_ID" val="custom160396_27"/>
  <p:tag name="KSO_WM_SLIDE_INDEX" val="27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heme/theme1.xml><?xml version="1.0" encoding="utf-8"?>
<a:theme xmlns:a="http://schemas.openxmlformats.org/drawingml/2006/main" name="默认设计模板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1324</Words>
  <Application>Microsoft Office PowerPoint</Application>
  <PresentationFormat>宽屏</PresentationFormat>
  <Paragraphs>153</Paragraphs>
  <Slides>17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交通标志专用字体</vt:lpstr>
      <vt:lpstr>迷你霹雳体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实战案例解析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Albert Wei</dc:creator>
  <cp:lastModifiedBy>geng hao</cp:lastModifiedBy>
  <cp:revision>46</cp:revision>
  <dcterms:created xsi:type="dcterms:W3CDTF">2018-11-13T01:34:00Z</dcterms:created>
  <dcterms:modified xsi:type="dcterms:W3CDTF">2020-04-29T01:03:02Z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2052-11.1.0.8327</vt:lpwstr>
  </property>
</Properties>
</file>