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0" r:id="rId3"/>
    <p:sldId id="261" r:id="rId5"/>
    <p:sldId id="262" r:id="rId6"/>
    <p:sldId id="263" r:id="rId7"/>
    <p:sldId id="264" r:id="rId8"/>
    <p:sldId id="312" r:id="rId9"/>
    <p:sldId id="265" r:id="rId10"/>
    <p:sldId id="266" r:id="rId11"/>
    <p:sldId id="267" r:id="rId12"/>
    <p:sldId id="268" r:id="rId13"/>
    <p:sldId id="269" r:id="rId14"/>
    <p:sldId id="313" r:id="rId15"/>
    <p:sldId id="314"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7" r:id="rId41"/>
    <p:sldId id="298" r:id="rId42"/>
    <p:sldId id="300" r:id="rId43"/>
    <p:sldId id="305" r:id="rId44"/>
    <p:sldId id="306" r:id="rId45"/>
    <p:sldId id="307" r:id="rId46"/>
    <p:sldId id="308" r:id="rId47"/>
    <p:sldId id="309" r:id="rId48"/>
    <p:sldId id="310" r:id="rId49"/>
    <p:sldId id="31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wangxiaodong"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6" d="100"/>
          <a:sy n="116" d="100"/>
        </p:scale>
        <p:origin x="6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p:cNvSpPr>
          <p:nvPr>
            <p:ph type="sldImg"/>
          </p:nvPr>
        </p:nvSpPr>
        <p:spPr/>
      </p:sp>
      <p:sp>
        <p:nvSpPr>
          <p:cNvPr id="11266" name="文本占位符 2"/>
          <p:cNvSpPr/>
          <p:nvPr>
            <p:ph type="body"/>
          </p:nvPr>
        </p:nvSpPr>
        <p:spPr/>
        <p:txBody>
          <a:bodyPr wrap="square" lIns="91440" tIns="45720" rIns="91440" bIns="45720" anchor="ctr"/>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任意多边形: 形状 7"/>
          <p:cNvSpPr/>
          <p:nvPr userDrawn="1"/>
        </p:nvSpPr>
        <p:spPr>
          <a:xfrm flipH="1">
            <a:off x="11286046" y="5948624"/>
            <a:ext cx="884255" cy="909376"/>
          </a:xfrm>
          <a:custGeom>
            <a:avLst/>
            <a:gdLst>
              <a:gd name="connsiteX0" fmla="*/ 346668 w 884255"/>
              <a:gd name="connsiteY0" fmla="*/ 0 h 909376"/>
              <a:gd name="connsiteX1" fmla="*/ 884255 w 884255"/>
              <a:gd name="connsiteY1" fmla="*/ 537587 h 909376"/>
              <a:gd name="connsiteX2" fmla="*/ 792444 w 884255"/>
              <a:gd name="connsiteY2" fmla="*/ 838157 h 909376"/>
              <a:gd name="connsiteX3" fmla="*/ 733683 w 884255"/>
              <a:gd name="connsiteY3" fmla="*/ 909376 h 909376"/>
              <a:gd name="connsiteX4" fmla="*/ 0 w 884255"/>
              <a:gd name="connsiteY4" fmla="*/ 909376 h 909376"/>
              <a:gd name="connsiteX5" fmla="*/ 0 w 884255"/>
              <a:gd name="connsiteY5" fmla="*/ 129846 h 909376"/>
              <a:gd name="connsiteX6" fmla="*/ 46098 w 884255"/>
              <a:gd name="connsiteY6" fmla="*/ 91812 h 909376"/>
              <a:gd name="connsiteX7" fmla="*/ 346668 w 884255"/>
              <a:gd name="connsiteY7" fmla="*/ 0 h 90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255" h="909376">
                <a:moveTo>
                  <a:pt x="346668" y="0"/>
                </a:moveTo>
                <a:cubicBezTo>
                  <a:pt x="643569" y="0"/>
                  <a:pt x="884255" y="240686"/>
                  <a:pt x="884255" y="537587"/>
                </a:cubicBezTo>
                <a:cubicBezTo>
                  <a:pt x="884255" y="648925"/>
                  <a:pt x="850409" y="752358"/>
                  <a:pt x="792444" y="838157"/>
                </a:cubicBezTo>
                <a:lnTo>
                  <a:pt x="733683" y="909376"/>
                </a:lnTo>
                <a:lnTo>
                  <a:pt x="0" y="909376"/>
                </a:lnTo>
                <a:lnTo>
                  <a:pt x="0" y="129846"/>
                </a:lnTo>
                <a:lnTo>
                  <a:pt x="46098" y="91812"/>
                </a:lnTo>
                <a:cubicBezTo>
                  <a:pt x="131897" y="33847"/>
                  <a:pt x="235330" y="0"/>
                  <a:pt x="346668" y="0"/>
                </a:cubicBezTo>
                <a:close/>
              </a:path>
            </a:pathLst>
          </a:custGeom>
          <a:solidFill>
            <a:schemeClr val="accent1"/>
          </a:solidFill>
          <a:ln>
            <a:noFill/>
          </a:ln>
          <a:effectLst>
            <a:outerShdw blurRad="1651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 panose="020B0604020202020204" pitchFamily="34" charset="0"/>
              <a:ea typeface="微软雅黑" panose="020B0503020204020204" pitchFamily="34" charset="-122"/>
            </a:endParaRPr>
          </a:p>
        </p:txBody>
      </p:sp>
      <p:sp>
        <p:nvSpPr>
          <p:cNvPr id="9" name="椭圆 8"/>
          <p:cNvSpPr/>
          <p:nvPr userDrawn="1"/>
        </p:nvSpPr>
        <p:spPr>
          <a:xfrm flipH="1">
            <a:off x="10200089" y="5551714"/>
            <a:ext cx="1306286" cy="1306286"/>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0" name="椭圆 9"/>
          <p:cNvSpPr/>
          <p:nvPr userDrawn="1"/>
        </p:nvSpPr>
        <p:spPr>
          <a:xfrm flipH="1">
            <a:off x="11286047" y="5084466"/>
            <a:ext cx="633047" cy="633047"/>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2" name="椭圆 11"/>
          <p:cNvSpPr/>
          <p:nvPr userDrawn="1"/>
        </p:nvSpPr>
        <p:spPr>
          <a:xfrm flipH="1">
            <a:off x="9172526" y="4877187"/>
            <a:ext cx="633047" cy="6330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3" name="椭圆 12"/>
          <p:cNvSpPr/>
          <p:nvPr userDrawn="1"/>
        </p:nvSpPr>
        <p:spPr>
          <a:xfrm flipH="1">
            <a:off x="8887483" y="5502245"/>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4" name="椭圆 13"/>
          <p:cNvSpPr/>
          <p:nvPr userDrawn="1"/>
        </p:nvSpPr>
        <p:spPr>
          <a:xfrm flipH="1">
            <a:off x="10716844" y="5326363"/>
            <a:ext cx="225351" cy="2253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5" name="椭圆 14"/>
          <p:cNvSpPr/>
          <p:nvPr userDrawn="1"/>
        </p:nvSpPr>
        <p:spPr>
          <a:xfrm flipH="1">
            <a:off x="11682958" y="4262912"/>
            <a:ext cx="225351" cy="22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6" name="椭圆 15"/>
          <p:cNvSpPr/>
          <p:nvPr userDrawn="1"/>
        </p:nvSpPr>
        <p:spPr>
          <a:xfrm flipH="1">
            <a:off x="9909793" y="4488263"/>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17" name="椭圆 16"/>
          <p:cNvSpPr/>
          <p:nvPr userDrawn="1"/>
        </p:nvSpPr>
        <p:spPr>
          <a:xfrm flipH="1">
            <a:off x="9899376" y="5392246"/>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5" name="椭圆 24"/>
          <p:cNvSpPr/>
          <p:nvPr userDrawn="1"/>
        </p:nvSpPr>
        <p:spPr>
          <a:xfrm flipH="1">
            <a:off x="215431" y="1328678"/>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7" name="椭圆 26"/>
          <p:cNvSpPr/>
          <p:nvPr userDrawn="1"/>
        </p:nvSpPr>
        <p:spPr>
          <a:xfrm flipH="1">
            <a:off x="725876" y="1804830"/>
            <a:ext cx="225351" cy="22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30" name="椭圆 29"/>
          <p:cNvSpPr/>
          <p:nvPr userDrawn="1"/>
        </p:nvSpPr>
        <p:spPr>
          <a:xfrm flipH="1">
            <a:off x="10874456" y="4789934"/>
            <a:ext cx="808156" cy="808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cxnSp>
        <p:nvCxnSpPr>
          <p:cNvPr id="2" name="直接连接符 1"/>
          <p:cNvCxnSpPr/>
          <p:nvPr userDrawn="1"/>
        </p:nvCxnSpPr>
        <p:spPr>
          <a:xfrm>
            <a:off x="-19050" y="890270"/>
            <a:ext cx="1221041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descr="logo2"/>
          <p:cNvPicPr>
            <a:picLocks noChangeAspect="1"/>
          </p:cNvPicPr>
          <p:nvPr userDrawn="1"/>
        </p:nvPicPr>
        <p:blipFill>
          <a:blip r:embed="rId2"/>
          <a:stretch>
            <a:fillRect/>
          </a:stretch>
        </p:blipFill>
        <p:spPr>
          <a:xfrm>
            <a:off x="455295" y="14605"/>
            <a:ext cx="1022350" cy="866775"/>
          </a:xfrm>
          <a:prstGeom prst="rect">
            <a:avLst/>
          </a:prstGeom>
        </p:spPr>
      </p:pic>
      <p:pic>
        <p:nvPicPr>
          <p:cNvPr id="4" name="图片 3" descr="logo3"/>
          <p:cNvPicPr>
            <a:picLocks noChangeAspect="1"/>
          </p:cNvPicPr>
          <p:nvPr userDrawn="1"/>
        </p:nvPicPr>
        <p:blipFill>
          <a:blip r:embed="rId3"/>
          <a:stretch>
            <a:fillRect/>
          </a:stretch>
        </p:blipFill>
        <p:spPr>
          <a:xfrm>
            <a:off x="1540510" y="45720"/>
            <a:ext cx="2524760" cy="8356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椭圆 6"/>
          <p:cNvSpPr/>
          <p:nvPr userDrawn="1"/>
        </p:nvSpPr>
        <p:spPr>
          <a:xfrm>
            <a:off x="1065126" y="1899138"/>
            <a:ext cx="2471896" cy="2471896"/>
          </a:xfrm>
          <a:prstGeom prst="ellipse">
            <a:avLst/>
          </a:prstGeom>
          <a:solidFill>
            <a:schemeClr val="accent1">
              <a:lumMod val="60000"/>
              <a:lumOff val="40000"/>
              <a:alpha val="7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406770" y="2240782"/>
            <a:ext cx="1788607" cy="178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latin typeface="Segoe UI" panose="020B0502040204020203" pitchFamily="34" charset="0"/>
              <a:cs typeface="Segoe UI" panose="020B0502040204020203" pitchFamily="34" charset="0"/>
            </a:endParaRPr>
          </a:p>
        </p:txBody>
      </p:sp>
      <p:cxnSp>
        <p:nvCxnSpPr>
          <p:cNvPr id="9" name="直接连接符 8"/>
          <p:cNvCxnSpPr/>
          <p:nvPr userDrawn="1"/>
        </p:nvCxnSpPr>
        <p:spPr>
          <a:xfrm>
            <a:off x="3537022" y="3155182"/>
            <a:ext cx="6450480" cy="0"/>
          </a:xfrm>
          <a:prstGeom prst="line">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2570805" y="5051810"/>
            <a:ext cx="221064" cy="221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1577693" y="4557766"/>
            <a:ext cx="309823" cy="309823"/>
          </a:xfrm>
          <a:prstGeom prst="ellipse">
            <a:avLst/>
          </a:prstGeom>
          <a:solidFill>
            <a:schemeClr val="accent1"/>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2791869" y="5716676"/>
            <a:ext cx="147376" cy="147376"/>
          </a:xfrm>
          <a:prstGeom prst="ellipse">
            <a:avLst/>
          </a:prstGeom>
          <a:solidFill>
            <a:schemeClr val="accent1">
              <a:lumMod val="60000"/>
              <a:lumOff val="40000"/>
            </a:schemeClr>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2359790" y="4068746"/>
            <a:ext cx="147376" cy="147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3611330" y="2149465"/>
            <a:ext cx="6223772" cy="978729"/>
          </a:xfrm>
        </p:spPr>
        <p:txBody>
          <a:bodyPr anchor="b">
            <a:normAutofit/>
          </a:bodyPr>
          <a:lstStyle>
            <a:lvl1pPr>
              <a:defRPr sz="4800">
                <a:solidFill>
                  <a:schemeClr val="tx1">
                    <a:lumMod val="75000"/>
                    <a:lumOff val="25000"/>
                  </a:schemeClr>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3611330" y="3231382"/>
            <a:ext cx="6220880" cy="535531"/>
          </a:xfrm>
        </p:spPr>
        <p:txBody>
          <a:bodyPr>
            <a:normAutofit/>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4" name="直接连接符 3"/>
          <p:cNvCxnSpPr/>
          <p:nvPr userDrawn="1"/>
        </p:nvCxnSpPr>
        <p:spPr>
          <a:xfrm>
            <a:off x="-19050" y="890270"/>
            <a:ext cx="1221041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logo2"/>
          <p:cNvPicPr>
            <a:picLocks noChangeAspect="1"/>
          </p:cNvPicPr>
          <p:nvPr userDrawn="1"/>
        </p:nvPicPr>
        <p:blipFill>
          <a:blip r:embed="rId2"/>
          <a:stretch>
            <a:fillRect/>
          </a:stretch>
        </p:blipFill>
        <p:spPr>
          <a:xfrm>
            <a:off x="455295" y="14605"/>
            <a:ext cx="1022350" cy="866775"/>
          </a:xfrm>
          <a:prstGeom prst="rect">
            <a:avLst/>
          </a:prstGeom>
        </p:spPr>
      </p:pic>
      <p:pic>
        <p:nvPicPr>
          <p:cNvPr id="6" name="图片 5" descr="logo3"/>
          <p:cNvPicPr>
            <a:picLocks noChangeAspect="1"/>
          </p:cNvPicPr>
          <p:nvPr userDrawn="1"/>
        </p:nvPicPr>
        <p:blipFill>
          <a:blip r:embed="rId3"/>
          <a:stretch>
            <a:fillRect/>
          </a:stretch>
        </p:blipFill>
        <p:spPr>
          <a:xfrm>
            <a:off x="1540510" y="45720"/>
            <a:ext cx="2524760" cy="8356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grpSp>
        <p:nvGrpSpPr>
          <p:cNvPr id="6" name="组合 5"/>
          <p:cNvGrpSpPr/>
          <p:nvPr userDrawn="1"/>
        </p:nvGrpSpPr>
        <p:grpSpPr>
          <a:xfrm>
            <a:off x="1464608" y="902335"/>
            <a:ext cx="9145467" cy="1154099"/>
            <a:chOff x="1533823" y="0"/>
            <a:chExt cx="9145467" cy="1154099"/>
          </a:xfrm>
        </p:grpSpPr>
        <p:sp>
          <p:nvSpPr>
            <p:cNvPr id="7" name="任意多边形: 形状 6"/>
            <p:cNvSpPr/>
            <p:nvPr/>
          </p:nvSpPr>
          <p:spPr>
            <a:xfrm flipV="1">
              <a:off x="3133630" y="0"/>
              <a:ext cx="1328050" cy="1049462"/>
            </a:xfrm>
            <a:custGeom>
              <a:avLst/>
              <a:gdLst>
                <a:gd name="connsiteX0" fmla="*/ 125100 w 1328050"/>
                <a:gd name="connsiteY0" fmla="*/ 1049462 h 1049462"/>
                <a:gd name="connsiteX1" fmla="*/ 1202951 w 1328050"/>
                <a:gd name="connsiteY1" fmla="*/ 1049462 h 1049462"/>
                <a:gd name="connsiteX2" fmla="*/ 1214645 w 1328050"/>
                <a:gd name="connsiteY2" fmla="*/ 1035288 h 1049462"/>
                <a:gd name="connsiteX3" fmla="*/ 1328050 w 1328050"/>
                <a:gd name="connsiteY3" fmla="*/ 664025 h 1049462"/>
                <a:gd name="connsiteX4" fmla="*/ 664025 w 1328050"/>
                <a:gd name="connsiteY4" fmla="*/ 0 h 1049462"/>
                <a:gd name="connsiteX5" fmla="*/ 0 w 1328050"/>
                <a:gd name="connsiteY5" fmla="*/ 664025 h 1049462"/>
                <a:gd name="connsiteX6" fmla="*/ 113405 w 1328050"/>
                <a:gd name="connsiteY6" fmla="*/ 1035288 h 10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050" h="1049462">
                  <a:moveTo>
                    <a:pt x="125100" y="1049462"/>
                  </a:moveTo>
                  <a:lnTo>
                    <a:pt x="1202951" y="1049462"/>
                  </a:lnTo>
                  <a:lnTo>
                    <a:pt x="1214645" y="1035288"/>
                  </a:lnTo>
                  <a:cubicBezTo>
                    <a:pt x="1286243" y="929309"/>
                    <a:pt x="1328050" y="801549"/>
                    <a:pt x="1328050" y="664025"/>
                  </a:cubicBezTo>
                  <a:cubicBezTo>
                    <a:pt x="1328050" y="297294"/>
                    <a:pt x="1030756" y="0"/>
                    <a:pt x="664025" y="0"/>
                  </a:cubicBezTo>
                  <a:cubicBezTo>
                    <a:pt x="297294" y="0"/>
                    <a:pt x="0" y="297294"/>
                    <a:pt x="0" y="664025"/>
                  </a:cubicBezTo>
                  <a:cubicBezTo>
                    <a:pt x="0" y="801549"/>
                    <a:pt x="41807" y="929309"/>
                    <a:pt x="113405" y="1035288"/>
                  </a:cubicBezTo>
                  <a:close/>
                </a:path>
              </a:pathLst>
            </a:custGeom>
            <a:solidFill>
              <a:schemeClr val="accent1">
                <a:lumMod val="60000"/>
                <a:lumOff val="40000"/>
              </a:schemeClr>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nvSpPr>
          <p:spPr>
            <a:xfrm flipV="1">
              <a:off x="4771823" y="0"/>
              <a:ext cx="777822" cy="459209"/>
            </a:xfrm>
            <a:custGeom>
              <a:avLst/>
              <a:gdLst>
                <a:gd name="connsiteX0" fmla="*/ 14193 w 777822"/>
                <a:gd name="connsiteY0" fmla="*/ 459209 h 459209"/>
                <a:gd name="connsiteX1" fmla="*/ 763630 w 777822"/>
                <a:gd name="connsiteY1" fmla="*/ 459209 h 459209"/>
                <a:gd name="connsiteX2" fmla="*/ 777822 w 777822"/>
                <a:gd name="connsiteY2" fmla="*/ 388911 h 459209"/>
                <a:gd name="connsiteX3" fmla="*/ 388911 w 777822"/>
                <a:gd name="connsiteY3" fmla="*/ 0 h 459209"/>
                <a:gd name="connsiteX4" fmla="*/ 0 w 777822"/>
                <a:gd name="connsiteY4" fmla="*/ 388911 h 45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22" h="459209">
                  <a:moveTo>
                    <a:pt x="14193" y="459209"/>
                  </a:moveTo>
                  <a:lnTo>
                    <a:pt x="763630" y="459209"/>
                  </a:lnTo>
                  <a:lnTo>
                    <a:pt x="777822" y="388911"/>
                  </a:lnTo>
                  <a:cubicBezTo>
                    <a:pt x="777822" y="174121"/>
                    <a:pt x="603701" y="0"/>
                    <a:pt x="388911" y="0"/>
                  </a:cubicBezTo>
                  <a:cubicBezTo>
                    <a:pt x="174121" y="0"/>
                    <a:pt x="0" y="174121"/>
                    <a:pt x="0" y="388911"/>
                  </a:cubicBezTo>
                  <a:close/>
                </a:path>
              </a:pathLst>
            </a:cu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p:cNvSpPr/>
            <p:nvPr/>
          </p:nvSpPr>
          <p:spPr>
            <a:xfrm flipV="1">
              <a:off x="5834776" y="271636"/>
              <a:ext cx="777826" cy="777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V="1">
              <a:off x="7112798" y="0"/>
              <a:ext cx="887872" cy="629286"/>
            </a:xfrm>
            <a:custGeom>
              <a:avLst/>
              <a:gdLst>
                <a:gd name="connsiteX0" fmla="*/ 41699 w 887872"/>
                <a:gd name="connsiteY0" fmla="*/ 629286 h 629286"/>
                <a:gd name="connsiteX1" fmla="*/ 846174 w 887872"/>
                <a:gd name="connsiteY1" fmla="*/ 629286 h 629286"/>
                <a:gd name="connsiteX2" fmla="*/ 852986 w 887872"/>
                <a:gd name="connsiteY2" fmla="*/ 616736 h 629286"/>
                <a:gd name="connsiteX3" fmla="*/ 887872 w 887872"/>
                <a:gd name="connsiteY3" fmla="*/ 443936 h 629286"/>
                <a:gd name="connsiteX4" fmla="*/ 443936 w 887872"/>
                <a:gd name="connsiteY4" fmla="*/ 0 h 629286"/>
                <a:gd name="connsiteX5" fmla="*/ 0 w 887872"/>
                <a:gd name="connsiteY5" fmla="*/ 443936 h 629286"/>
                <a:gd name="connsiteX6" fmla="*/ 34887 w 887872"/>
                <a:gd name="connsiteY6" fmla="*/ 616736 h 62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872" h="629286">
                  <a:moveTo>
                    <a:pt x="41699" y="629286"/>
                  </a:moveTo>
                  <a:lnTo>
                    <a:pt x="846174" y="629286"/>
                  </a:lnTo>
                  <a:lnTo>
                    <a:pt x="852986" y="616736"/>
                  </a:lnTo>
                  <a:cubicBezTo>
                    <a:pt x="875450" y="563624"/>
                    <a:pt x="887872" y="505231"/>
                    <a:pt x="887872" y="443936"/>
                  </a:cubicBezTo>
                  <a:cubicBezTo>
                    <a:pt x="887872" y="198757"/>
                    <a:pt x="689115" y="0"/>
                    <a:pt x="443936" y="0"/>
                  </a:cubicBezTo>
                  <a:cubicBezTo>
                    <a:pt x="198757" y="0"/>
                    <a:pt x="0" y="198757"/>
                    <a:pt x="0" y="443936"/>
                  </a:cubicBezTo>
                  <a:cubicBezTo>
                    <a:pt x="0" y="505231"/>
                    <a:pt x="12423" y="563624"/>
                    <a:pt x="34887" y="6167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p:nvSpPr>
          <p:spPr>
            <a:xfrm flipV="1">
              <a:off x="8333916" y="1"/>
              <a:ext cx="1450608" cy="1143677"/>
            </a:xfrm>
            <a:custGeom>
              <a:avLst/>
              <a:gdLst>
                <a:gd name="connsiteX0" fmla="*/ 134472 w 1450608"/>
                <a:gd name="connsiteY0" fmla="*/ 1143677 h 1143677"/>
                <a:gd name="connsiteX1" fmla="*/ 1316136 w 1450608"/>
                <a:gd name="connsiteY1" fmla="*/ 1143677 h 1143677"/>
                <a:gd name="connsiteX2" fmla="*/ 1326737 w 1450608"/>
                <a:gd name="connsiteY2" fmla="*/ 1130828 h 1143677"/>
                <a:gd name="connsiteX3" fmla="*/ 1450608 w 1450608"/>
                <a:gd name="connsiteY3" fmla="*/ 725304 h 1143677"/>
                <a:gd name="connsiteX4" fmla="*/ 725304 w 1450608"/>
                <a:gd name="connsiteY4" fmla="*/ 0 h 1143677"/>
                <a:gd name="connsiteX5" fmla="*/ 0 w 1450608"/>
                <a:gd name="connsiteY5" fmla="*/ 725304 h 1143677"/>
                <a:gd name="connsiteX6" fmla="*/ 123871 w 1450608"/>
                <a:gd name="connsiteY6" fmla="*/ 1130828 h 11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608" h="1143677">
                  <a:moveTo>
                    <a:pt x="134472" y="1143677"/>
                  </a:moveTo>
                  <a:lnTo>
                    <a:pt x="1316136" y="1143677"/>
                  </a:lnTo>
                  <a:lnTo>
                    <a:pt x="1326737" y="1130828"/>
                  </a:lnTo>
                  <a:cubicBezTo>
                    <a:pt x="1404943" y="1015069"/>
                    <a:pt x="1450608" y="875519"/>
                    <a:pt x="1450608" y="725304"/>
                  </a:cubicBezTo>
                  <a:cubicBezTo>
                    <a:pt x="1450608" y="324730"/>
                    <a:pt x="1125878" y="0"/>
                    <a:pt x="725304" y="0"/>
                  </a:cubicBezTo>
                  <a:cubicBezTo>
                    <a:pt x="324730" y="0"/>
                    <a:pt x="0" y="324730"/>
                    <a:pt x="0" y="725304"/>
                  </a:cubicBezTo>
                  <a:cubicBezTo>
                    <a:pt x="0" y="875519"/>
                    <a:pt x="45665" y="1015069"/>
                    <a:pt x="123871" y="1130828"/>
                  </a:cubicBezTo>
                  <a:close/>
                </a:path>
              </a:pathLst>
            </a:custGeom>
            <a:solidFill>
              <a:schemeClr val="accent1">
                <a:lumMod val="75000"/>
                <a:alpha val="72000"/>
              </a:scheme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p:nvSpPr>
          <p:spPr>
            <a:xfrm flipV="1">
              <a:off x="2286980" y="511738"/>
              <a:ext cx="561520" cy="5615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V="1">
              <a:off x="1533823" y="0"/>
              <a:ext cx="786976" cy="418373"/>
            </a:xfrm>
            <a:custGeom>
              <a:avLst/>
              <a:gdLst>
                <a:gd name="connsiteX0" fmla="*/ 2509 w 786976"/>
                <a:gd name="connsiteY0" fmla="*/ 418373 h 418373"/>
                <a:gd name="connsiteX1" fmla="*/ 784468 w 786976"/>
                <a:gd name="connsiteY1" fmla="*/ 418373 h 418373"/>
                <a:gd name="connsiteX2" fmla="*/ 786976 w 786976"/>
                <a:gd name="connsiteY2" fmla="*/ 393488 h 418373"/>
                <a:gd name="connsiteX3" fmla="*/ 393488 w 786976"/>
                <a:gd name="connsiteY3" fmla="*/ 0 h 418373"/>
                <a:gd name="connsiteX4" fmla="*/ 0 w 786976"/>
                <a:gd name="connsiteY4" fmla="*/ 393488 h 4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6" h="418373">
                  <a:moveTo>
                    <a:pt x="2509" y="418373"/>
                  </a:moveTo>
                  <a:lnTo>
                    <a:pt x="784468" y="418373"/>
                  </a:lnTo>
                  <a:lnTo>
                    <a:pt x="786976" y="393488"/>
                  </a:lnTo>
                  <a:cubicBezTo>
                    <a:pt x="786976" y="176171"/>
                    <a:pt x="610805" y="0"/>
                    <a:pt x="393488" y="0"/>
                  </a:cubicBezTo>
                  <a:cubicBezTo>
                    <a:pt x="176171" y="0"/>
                    <a:pt x="0" y="176171"/>
                    <a:pt x="0" y="393488"/>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椭圆 13"/>
            <p:cNvSpPr/>
            <p:nvPr/>
          </p:nvSpPr>
          <p:spPr>
            <a:xfrm flipV="1">
              <a:off x="10117770" y="483400"/>
              <a:ext cx="561520" cy="5615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V="1">
              <a:off x="6819661" y="779752"/>
              <a:ext cx="374347" cy="374347"/>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flipV="1">
            <a:off x="1533823" y="5695273"/>
            <a:ext cx="9145467" cy="1154099"/>
            <a:chOff x="1533823" y="0"/>
            <a:chExt cx="9145467" cy="1154099"/>
          </a:xfrm>
        </p:grpSpPr>
        <p:sp>
          <p:nvSpPr>
            <p:cNvPr id="17" name="任意多边形: 形状 16"/>
            <p:cNvSpPr/>
            <p:nvPr/>
          </p:nvSpPr>
          <p:spPr>
            <a:xfrm flipV="1">
              <a:off x="3133630" y="0"/>
              <a:ext cx="1328050" cy="1049462"/>
            </a:xfrm>
            <a:custGeom>
              <a:avLst/>
              <a:gdLst>
                <a:gd name="connsiteX0" fmla="*/ 125100 w 1328050"/>
                <a:gd name="connsiteY0" fmla="*/ 1049462 h 1049462"/>
                <a:gd name="connsiteX1" fmla="*/ 1202951 w 1328050"/>
                <a:gd name="connsiteY1" fmla="*/ 1049462 h 1049462"/>
                <a:gd name="connsiteX2" fmla="*/ 1214645 w 1328050"/>
                <a:gd name="connsiteY2" fmla="*/ 1035288 h 1049462"/>
                <a:gd name="connsiteX3" fmla="*/ 1328050 w 1328050"/>
                <a:gd name="connsiteY3" fmla="*/ 664025 h 1049462"/>
                <a:gd name="connsiteX4" fmla="*/ 664025 w 1328050"/>
                <a:gd name="connsiteY4" fmla="*/ 0 h 1049462"/>
                <a:gd name="connsiteX5" fmla="*/ 0 w 1328050"/>
                <a:gd name="connsiteY5" fmla="*/ 664025 h 1049462"/>
                <a:gd name="connsiteX6" fmla="*/ 113405 w 1328050"/>
                <a:gd name="connsiteY6" fmla="*/ 1035288 h 10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050" h="1049462">
                  <a:moveTo>
                    <a:pt x="125100" y="1049462"/>
                  </a:moveTo>
                  <a:lnTo>
                    <a:pt x="1202951" y="1049462"/>
                  </a:lnTo>
                  <a:lnTo>
                    <a:pt x="1214645" y="1035288"/>
                  </a:lnTo>
                  <a:cubicBezTo>
                    <a:pt x="1286243" y="929309"/>
                    <a:pt x="1328050" y="801549"/>
                    <a:pt x="1328050" y="664025"/>
                  </a:cubicBezTo>
                  <a:cubicBezTo>
                    <a:pt x="1328050" y="297294"/>
                    <a:pt x="1030756" y="0"/>
                    <a:pt x="664025" y="0"/>
                  </a:cubicBezTo>
                  <a:cubicBezTo>
                    <a:pt x="297294" y="0"/>
                    <a:pt x="0" y="297294"/>
                    <a:pt x="0" y="664025"/>
                  </a:cubicBezTo>
                  <a:cubicBezTo>
                    <a:pt x="0" y="801549"/>
                    <a:pt x="41807" y="929309"/>
                    <a:pt x="113405" y="1035288"/>
                  </a:cubicBezTo>
                  <a:close/>
                </a:path>
              </a:pathLst>
            </a:custGeom>
            <a:solidFill>
              <a:schemeClr val="accent1">
                <a:lumMod val="60000"/>
                <a:lumOff val="40000"/>
              </a:schemeClr>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p:nvSpPr>
          <p:spPr>
            <a:xfrm flipV="1">
              <a:off x="4771823" y="0"/>
              <a:ext cx="777822" cy="459209"/>
            </a:xfrm>
            <a:custGeom>
              <a:avLst/>
              <a:gdLst>
                <a:gd name="connsiteX0" fmla="*/ 14193 w 777822"/>
                <a:gd name="connsiteY0" fmla="*/ 459209 h 459209"/>
                <a:gd name="connsiteX1" fmla="*/ 763630 w 777822"/>
                <a:gd name="connsiteY1" fmla="*/ 459209 h 459209"/>
                <a:gd name="connsiteX2" fmla="*/ 777822 w 777822"/>
                <a:gd name="connsiteY2" fmla="*/ 388911 h 459209"/>
                <a:gd name="connsiteX3" fmla="*/ 388911 w 777822"/>
                <a:gd name="connsiteY3" fmla="*/ 0 h 459209"/>
                <a:gd name="connsiteX4" fmla="*/ 0 w 777822"/>
                <a:gd name="connsiteY4" fmla="*/ 388911 h 45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22" h="459209">
                  <a:moveTo>
                    <a:pt x="14193" y="459209"/>
                  </a:moveTo>
                  <a:lnTo>
                    <a:pt x="763630" y="459209"/>
                  </a:lnTo>
                  <a:lnTo>
                    <a:pt x="777822" y="388911"/>
                  </a:lnTo>
                  <a:cubicBezTo>
                    <a:pt x="777822" y="174121"/>
                    <a:pt x="603701" y="0"/>
                    <a:pt x="388911" y="0"/>
                  </a:cubicBezTo>
                  <a:cubicBezTo>
                    <a:pt x="174121" y="0"/>
                    <a:pt x="0" y="174121"/>
                    <a:pt x="0" y="388911"/>
                  </a:cubicBezTo>
                  <a:close/>
                </a:path>
              </a:pathLst>
            </a:cu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椭圆 18"/>
            <p:cNvSpPr/>
            <p:nvPr/>
          </p:nvSpPr>
          <p:spPr>
            <a:xfrm flipV="1">
              <a:off x="5834776" y="271636"/>
              <a:ext cx="777826" cy="777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flipV="1">
              <a:off x="7112798" y="0"/>
              <a:ext cx="887872" cy="629286"/>
            </a:xfrm>
            <a:custGeom>
              <a:avLst/>
              <a:gdLst>
                <a:gd name="connsiteX0" fmla="*/ 41699 w 887872"/>
                <a:gd name="connsiteY0" fmla="*/ 629286 h 629286"/>
                <a:gd name="connsiteX1" fmla="*/ 846174 w 887872"/>
                <a:gd name="connsiteY1" fmla="*/ 629286 h 629286"/>
                <a:gd name="connsiteX2" fmla="*/ 852986 w 887872"/>
                <a:gd name="connsiteY2" fmla="*/ 616736 h 629286"/>
                <a:gd name="connsiteX3" fmla="*/ 887872 w 887872"/>
                <a:gd name="connsiteY3" fmla="*/ 443936 h 629286"/>
                <a:gd name="connsiteX4" fmla="*/ 443936 w 887872"/>
                <a:gd name="connsiteY4" fmla="*/ 0 h 629286"/>
                <a:gd name="connsiteX5" fmla="*/ 0 w 887872"/>
                <a:gd name="connsiteY5" fmla="*/ 443936 h 629286"/>
                <a:gd name="connsiteX6" fmla="*/ 34887 w 887872"/>
                <a:gd name="connsiteY6" fmla="*/ 616736 h 62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872" h="629286">
                  <a:moveTo>
                    <a:pt x="41699" y="629286"/>
                  </a:moveTo>
                  <a:lnTo>
                    <a:pt x="846174" y="629286"/>
                  </a:lnTo>
                  <a:lnTo>
                    <a:pt x="852986" y="616736"/>
                  </a:lnTo>
                  <a:cubicBezTo>
                    <a:pt x="875450" y="563624"/>
                    <a:pt x="887872" y="505231"/>
                    <a:pt x="887872" y="443936"/>
                  </a:cubicBezTo>
                  <a:cubicBezTo>
                    <a:pt x="887872" y="198757"/>
                    <a:pt x="689115" y="0"/>
                    <a:pt x="443936" y="0"/>
                  </a:cubicBezTo>
                  <a:cubicBezTo>
                    <a:pt x="198757" y="0"/>
                    <a:pt x="0" y="198757"/>
                    <a:pt x="0" y="443936"/>
                  </a:cubicBezTo>
                  <a:cubicBezTo>
                    <a:pt x="0" y="505231"/>
                    <a:pt x="12423" y="563624"/>
                    <a:pt x="34887" y="6167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flipV="1">
              <a:off x="8333916" y="1"/>
              <a:ext cx="1450608" cy="1143677"/>
            </a:xfrm>
            <a:custGeom>
              <a:avLst/>
              <a:gdLst>
                <a:gd name="connsiteX0" fmla="*/ 134472 w 1450608"/>
                <a:gd name="connsiteY0" fmla="*/ 1143677 h 1143677"/>
                <a:gd name="connsiteX1" fmla="*/ 1316136 w 1450608"/>
                <a:gd name="connsiteY1" fmla="*/ 1143677 h 1143677"/>
                <a:gd name="connsiteX2" fmla="*/ 1326737 w 1450608"/>
                <a:gd name="connsiteY2" fmla="*/ 1130828 h 1143677"/>
                <a:gd name="connsiteX3" fmla="*/ 1450608 w 1450608"/>
                <a:gd name="connsiteY3" fmla="*/ 725304 h 1143677"/>
                <a:gd name="connsiteX4" fmla="*/ 725304 w 1450608"/>
                <a:gd name="connsiteY4" fmla="*/ 0 h 1143677"/>
                <a:gd name="connsiteX5" fmla="*/ 0 w 1450608"/>
                <a:gd name="connsiteY5" fmla="*/ 725304 h 1143677"/>
                <a:gd name="connsiteX6" fmla="*/ 123871 w 1450608"/>
                <a:gd name="connsiteY6" fmla="*/ 1130828 h 11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608" h="1143677">
                  <a:moveTo>
                    <a:pt x="134472" y="1143677"/>
                  </a:moveTo>
                  <a:lnTo>
                    <a:pt x="1316136" y="1143677"/>
                  </a:lnTo>
                  <a:lnTo>
                    <a:pt x="1326737" y="1130828"/>
                  </a:lnTo>
                  <a:cubicBezTo>
                    <a:pt x="1404943" y="1015069"/>
                    <a:pt x="1450608" y="875519"/>
                    <a:pt x="1450608" y="725304"/>
                  </a:cubicBezTo>
                  <a:cubicBezTo>
                    <a:pt x="1450608" y="324730"/>
                    <a:pt x="1125878" y="0"/>
                    <a:pt x="725304" y="0"/>
                  </a:cubicBezTo>
                  <a:cubicBezTo>
                    <a:pt x="324730" y="0"/>
                    <a:pt x="0" y="324730"/>
                    <a:pt x="0" y="725304"/>
                  </a:cubicBezTo>
                  <a:cubicBezTo>
                    <a:pt x="0" y="875519"/>
                    <a:pt x="45665" y="1015069"/>
                    <a:pt x="123871" y="1130828"/>
                  </a:cubicBezTo>
                  <a:close/>
                </a:path>
              </a:pathLst>
            </a:custGeom>
            <a:solidFill>
              <a:schemeClr val="accent1">
                <a:lumMod val="75000"/>
                <a:alpha val="72000"/>
              </a:scheme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椭圆 21"/>
            <p:cNvSpPr/>
            <p:nvPr/>
          </p:nvSpPr>
          <p:spPr>
            <a:xfrm flipV="1">
              <a:off x="2286980" y="511738"/>
              <a:ext cx="561520" cy="5615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flipV="1">
              <a:off x="1533823" y="0"/>
              <a:ext cx="786976" cy="418373"/>
            </a:xfrm>
            <a:custGeom>
              <a:avLst/>
              <a:gdLst>
                <a:gd name="connsiteX0" fmla="*/ 2509 w 786976"/>
                <a:gd name="connsiteY0" fmla="*/ 418373 h 418373"/>
                <a:gd name="connsiteX1" fmla="*/ 784468 w 786976"/>
                <a:gd name="connsiteY1" fmla="*/ 418373 h 418373"/>
                <a:gd name="connsiteX2" fmla="*/ 786976 w 786976"/>
                <a:gd name="connsiteY2" fmla="*/ 393488 h 418373"/>
                <a:gd name="connsiteX3" fmla="*/ 393488 w 786976"/>
                <a:gd name="connsiteY3" fmla="*/ 0 h 418373"/>
                <a:gd name="connsiteX4" fmla="*/ 0 w 786976"/>
                <a:gd name="connsiteY4" fmla="*/ 393488 h 4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6" h="418373">
                  <a:moveTo>
                    <a:pt x="2509" y="418373"/>
                  </a:moveTo>
                  <a:lnTo>
                    <a:pt x="784468" y="418373"/>
                  </a:lnTo>
                  <a:lnTo>
                    <a:pt x="786976" y="393488"/>
                  </a:lnTo>
                  <a:cubicBezTo>
                    <a:pt x="786976" y="176171"/>
                    <a:pt x="610805" y="0"/>
                    <a:pt x="393488" y="0"/>
                  </a:cubicBezTo>
                  <a:cubicBezTo>
                    <a:pt x="176171" y="0"/>
                    <a:pt x="0" y="176171"/>
                    <a:pt x="0" y="393488"/>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p:cNvSpPr/>
            <p:nvPr/>
          </p:nvSpPr>
          <p:spPr>
            <a:xfrm flipV="1">
              <a:off x="10117770" y="483400"/>
              <a:ext cx="561520" cy="5615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V="1">
              <a:off x="6819661" y="779752"/>
              <a:ext cx="374347" cy="374347"/>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965889" y="2302403"/>
            <a:ext cx="10515600" cy="1569660"/>
          </a:xfrm>
        </p:spPr>
        <p:txBody>
          <a:bodyPr>
            <a:normAutofit/>
          </a:bodyPr>
          <a:lstStyle>
            <a:lvl1pPr algn="ctr">
              <a:defRPr sz="8000"/>
            </a:lvl1pPr>
          </a:lstStyle>
          <a:p>
            <a:r>
              <a:rPr lang="zh-CN" altLang="en-US"/>
              <a:t>单击此处编辑标题</a:t>
            </a:r>
            <a:endParaRPr lang="zh-CN" altLang="en-US"/>
          </a:p>
        </p:txBody>
      </p:sp>
      <p:cxnSp>
        <p:nvCxnSpPr>
          <p:cNvPr id="3" name="直接连接符 2"/>
          <p:cNvCxnSpPr/>
          <p:nvPr userDrawn="1"/>
        </p:nvCxnSpPr>
        <p:spPr>
          <a:xfrm>
            <a:off x="-19050" y="890270"/>
            <a:ext cx="1221041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图片 3" descr="logo2"/>
          <p:cNvPicPr>
            <a:picLocks noChangeAspect="1"/>
          </p:cNvPicPr>
          <p:nvPr userDrawn="1"/>
        </p:nvPicPr>
        <p:blipFill>
          <a:blip r:embed="rId2"/>
          <a:stretch>
            <a:fillRect/>
          </a:stretch>
        </p:blipFill>
        <p:spPr>
          <a:xfrm>
            <a:off x="455295" y="14605"/>
            <a:ext cx="1022350" cy="866775"/>
          </a:xfrm>
          <a:prstGeom prst="rect">
            <a:avLst/>
          </a:prstGeom>
        </p:spPr>
      </p:pic>
      <p:pic>
        <p:nvPicPr>
          <p:cNvPr id="5" name="图片 4" descr="logo3"/>
          <p:cNvPicPr>
            <a:picLocks noChangeAspect="1"/>
          </p:cNvPicPr>
          <p:nvPr userDrawn="1"/>
        </p:nvPicPr>
        <p:blipFill>
          <a:blip r:embed="rId3"/>
          <a:stretch>
            <a:fillRect/>
          </a:stretch>
        </p:blipFill>
        <p:spPr>
          <a:xfrm>
            <a:off x="1540510" y="45720"/>
            <a:ext cx="2524760" cy="8356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901065" y="2990215"/>
            <a:ext cx="10515600" cy="1325563"/>
          </a:xfrm>
        </p:spPr>
        <p:txBody>
          <a:bodyPr/>
          <a:lstStyle/>
          <a:p>
            <a:r>
              <a:rPr lang="zh-CN" altLang="en-US" smtClean="0"/>
              <a:t>单击此处编辑母版标题样式</a:t>
            </a:r>
            <a:endParaRPr lang="zh-CN" altLang="en-US"/>
          </a:p>
        </p:txBody>
      </p:sp>
      <p:sp>
        <p:nvSpPr>
          <p:cNvPr id="30" name="椭圆 29"/>
          <p:cNvSpPr/>
          <p:nvPr userDrawn="1"/>
        </p:nvSpPr>
        <p:spPr>
          <a:xfrm flipH="1">
            <a:off x="1014095" y="5702935"/>
            <a:ext cx="507365" cy="507365"/>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
        <p:nvSpPr>
          <p:cNvPr id="30" name="椭圆 29"/>
          <p:cNvSpPr/>
          <p:nvPr userDrawn="1"/>
        </p:nvSpPr>
        <p:spPr>
          <a:xfrm flipH="1">
            <a:off x="1014095" y="5702935"/>
            <a:ext cx="507365" cy="507365"/>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rial" panose="020B0604020202020204" pitchFamily="34" charset="0"/>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png"/><Relationship Id="rId7"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grpSp>
        <p:nvGrpSpPr>
          <p:cNvPr id="7" name="组合 6"/>
          <p:cNvGrpSpPr/>
          <p:nvPr/>
        </p:nvGrpSpPr>
        <p:grpSpPr>
          <a:xfrm rot="10800000">
            <a:off x="46587" y="5707287"/>
            <a:ext cx="1430938" cy="1085390"/>
            <a:chOff x="46587" y="5707287"/>
            <a:chExt cx="1430938" cy="1085390"/>
          </a:xfrm>
        </p:grpSpPr>
        <p:sp>
          <p:nvSpPr>
            <p:cNvPr id="8" name="椭圆 7"/>
            <p:cNvSpPr/>
            <p:nvPr/>
          </p:nvSpPr>
          <p:spPr>
            <a:xfrm>
              <a:off x="649487" y="6446845"/>
              <a:ext cx="345832" cy="3458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66734" y="5707287"/>
              <a:ext cx="510791" cy="510791"/>
            </a:xfrm>
            <a:prstGeom prst="ellipse">
              <a:avLst/>
            </a:prstGeom>
            <a:solidFill>
              <a:schemeClr val="accent1">
                <a:lumMod val="75000"/>
                <a:alpha val="65000"/>
              </a:schemeClr>
            </a:solidFill>
            <a:ln>
              <a:noFill/>
            </a:ln>
            <a:effectLst>
              <a:outerShdw blurRad="76200" dist="38100" dir="2700000" algn="tl" rotWithShape="0">
                <a:srgbClr val="2B579A">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587" y="6234989"/>
              <a:ext cx="221063" cy="221063"/>
            </a:xfrm>
            <a:prstGeom prst="ellipse">
              <a:avLst/>
            </a:prstGeom>
            <a:solidFill>
              <a:schemeClr val="accent1">
                <a:lumMod val="40000"/>
                <a:lumOff val="60000"/>
                <a:alpha val="75000"/>
              </a:schemeClr>
            </a:solidFill>
            <a:ln>
              <a:noFill/>
            </a:ln>
            <a:effectLst>
              <a:outerShdw blurRad="76200" dist="38100" dir="2700000" algn="tl" rotWithShape="0">
                <a:srgbClr val="2B579A">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19050" y="890270"/>
            <a:ext cx="1221041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descr="logo2"/>
          <p:cNvPicPr>
            <a:picLocks noChangeAspect="1"/>
          </p:cNvPicPr>
          <p:nvPr userDrawn="1"/>
        </p:nvPicPr>
        <p:blipFill>
          <a:blip r:embed="rId8"/>
          <a:stretch>
            <a:fillRect/>
          </a:stretch>
        </p:blipFill>
        <p:spPr>
          <a:xfrm>
            <a:off x="455295" y="14605"/>
            <a:ext cx="1022350" cy="866775"/>
          </a:xfrm>
          <a:prstGeom prst="rect">
            <a:avLst/>
          </a:prstGeom>
        </p:spPr>
      </p:pic>
      <p:pic>
        <p:nvPicPr>
          <p:cNvPr id="4" name="图片 3" descr="logo3"/>
          <p:cNvPicPr>
            <a:picLocks noChangeAspect="1"/>
          </p:cNvPicPr>
          <p:nvPr userDrawn="1"/>
        </p:nvPicPr>
        <p:blipFill>
          <a:blip r:embed="rId9"/>
          <a:stretch>
            <a:fillRect/>
          </a:stretch>
        </p:blipFill>
        <p:spPr>
          <a:xfrm>
            <a:off x="1540510" y="45720"/>
            <a:ext cx="2524760" cy="8356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12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xml"/><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xml"/><Relationship Id="rId2" Type="http://schemas.openxmlformats.org/officeDocument/2006/relationships/image" Target="../media/image32.png"/><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image" Target="../media/image35.jpeg"/><Relationship Id="rId1"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1.xml"/><Relationship Id="rId1"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3.xml"/><Relationship Id="rId1"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4.xml"/><Relationship Id="rId1"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6.xml"/><Relationship Id="rId2" Type="http://schemas.openxmlformats.org/officeDocument/2006/relationships/image" Target="../media/image43.png"/><Relationship Id="rId1"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Box 3"/>
          <p:cNvSpPr txBox="1"/>
          <p:nvPr/>
        </p:nvSpPr>
        <p:spPr>
          <a:xfrm>
            <a:off x="623570" y="1033780"/>
            <a:ext cx="11351260" cy="3071495"/>
          </a:xfrm>
          <a:prstGeom prst="rect">
            <a:avLst/>
          </a:prstGeom>
          <a:noFill/>
          <a:ln w="9525">
            <a:noFill/>
          </a:ln>
        </p:spPr>
        <p:txBody>
          <a:bodyPr wrap="square" lIns="117214" tIns="58606" rIns="117214" bIns="58606" anchor="t">
            <a:spAutoFit/>
            <a:scene3d>
              <a:camera prst="orthographicFront"/>
              <a:lightRig rig="threePt" dir="t"/>
            </a:scene3d>
          </a:bodyPr>
          <a:p>
            <a:pPr algn="ctr">
              <a:buFont typeface="Arial" panose="020B0604020202020204" pitchFamily="34" charset="0"/>
              <a:buNone/>
            </a:pPr>
            <a:r>
              <a:rPr lang="zh-CN" altLang="zh-CN" sz="9600" b="1" noProof="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电商精准扶贫实操</a:t>
            </a:r>
            <a:endParaRPr lang="zh-CN" altLang="zh-CN" sz="9600" b="1" noProof="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zh-CN" altLang="zh-CN" sz="9600" b="1" noProof="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培训班</a:t>
            </a:r>
            <a:endParaRPr lang="zh-CN" altLang="zh-CN" sz="9600" b="1" noProof="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Box 1"/>
          <p:cNvSpPr txBox="1"/>
          <p:nvPr/>
        </p:nvSpPr>
        <p:spPr>
          <a:xfrm>
            <a:off x="1632465" y="2349556"/>
            <a:ext cx="7498080" cy="829945"/>
          </a:xfrm>
          <a:prstGeom prst="rect">
            <a:avLst/>
          </a:prstGeom>
          <a:noFill/>
          <a:ln w="9525">
            <a:noFill/>
          </a:ln>
        </p:spPr>
        <p:txBody>
          <a:bodyPr wrap="none" anchor="t">
            <a:spAutoFit/>
          </a:bodyPr>
          <a:p>
            <a:pPr eaLnBrk="0" hangingPunct="0"/>
            <a:r>
              <a:rPr lang="zh-CN" altLang="en-US" sz="4800" b="1" dirty="0">
                <a:latin typeface="Arial" panose="020B0604020202020204" pitchFamily="34" charset="0"/>
                <a:ea typeface="宋体" panose="02010600030101010101" pitchFamily="2" charset="-122"/>
              </a:rPr>
              <a:t>发布宝贝前所需注意的内容</a:t>
            </a:r>
            <a:endParaRPr lang="zh-CN" altLang="en-US" sz="4800" b="1"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67105" y="1836420"/>
            <a:ext cx="10122535" cy="2722880"/>
          </a:xfrm>
          <a:prstGeom prst="rect">
            <a:avLst/>
          </a:prstGeom>
          <a:noFill/>
        </p:spPr>
        <p:txBody>
          <a:bodyPr wrap="square" rtlCol="0">
            <a:spAutoFit/>
          </a:bodyPr>
          <a:p>
            <a:pPr>
              <a:lnSpc>
                <a:spcPct val="150000"/>
              </a:lnSpc>
              <a:buFont typeface="Arial" panose="020B0604020202020204" pitchFamily="34" charset="0"/>
              <a:buNone/>
            </a:pPr>
            <a:r>
              <a:rPr lang="en-US" altLang="zh-CN">
                <a:latin typeface="微软雅黑" panose="020B0503020204020204" pitchFamily="34" charset="-122"/>
                <a:ea typeface="微软雅黑" panose="020B0503020204020204" pitchFamily="34" charset="-122"/>
                <a:cs typeface="微软雅黑" panose="020B0503020204020204" pitchFamily="34" charset="-122"/>
              </a:rPr>
              <a:t>1</a:t>
            </a:r>
            <a:r>
              <a:rPr lang="zh-CN" altLang="en-US">
                <a:latin typeface="微软雅黑" panose="020B0503020204020204" pitchFamily="34" charset="-122"/>
                <a:ea typeface="微软雅黑" panose="020B0503020204020204" pitchFamily="34" charset="-122"/>
                <a:cs typeface="微软雅黑" panose="020B0503020204020204" pitchFamily="34" charset="-122"/>
              </a:rPr>
              <a:t>.上传宝贝前首先你的准备好要上传的图片。</a:t>
            </a:r>
            <a:endPar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2.进入图片空间后新建文件夹，然后把图片上传到文件夹里，之后每款宝贝</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就建一个文件夹，直观有序。</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3.设</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置</a:t>
            </a:r>
            <a:r>
              <a:rPr lang="zh-CN" altLang="en-US">
                <a:latin typeface="微软雅黑" panose="020B0503020204020204" pitchFamily="34" charset="-122"/>
                <a:ea typeface="微软雅黑" panose="020B0503020204020204" pitchFamily="34" charset="-122"/>
                <a:cs typeface="微软雅黑" panose="020B0503020204020204" pitchFamily="34" charset="-122"/>
              </a:rPr>
              <a:t>好运费镆板。</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4.设置好宝贝分类。</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11885" y="1016635"/>
            <a:ext cx="2144395" cy="460375"/>
          </a:xfrm>
          <a:prstGeom prst="rect">
            <a:avLst/>
          </a:prstGeom>
          <a:solidFill>
            <a:schemeClr val="accent1"/>
          </a:solidFill>
        </p:spPr>
        <p:txBody>
          <a:bodyPr wrap="square" rtlCol="0" anchor="t">
            <a:spAutoFit/>
          </a:bodyPr>
          <a:p>
            <a:r>
              <a:rPr lang="zh-CN" altLang="en-US" sz="2400">
                <a:ln>
                  <a:noFill/>
                </a:ln>
                <a:solidFill>
                  <a:schemeClr val="tx1"/>
                </a:solidFill>
                <a:latin typeface="微软雅黑" panose="020B0503020204020204" pitchFamily="34" charset="-122"/>
                <a:ea typeface="微软雅黑" panose="020B0503020204020204" pitchFamily="34" charset="-122"/>
              </a:rPr>
              <a:t>发布前的准备</a:t>
            </a:r>
            <a:endParaRPr lang="zh-CN" altLang="en-US" sz="2400">
              <a:ln>
                <a:noFill/>
              </a:ln>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46530" y="1925955"/>
            <a:ext cx="9298305" cy="286131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cs typeface="微软雅黑" panose="020B0503020204020204" pitchFamily="34" charset="-122"/>
              </a:rPr>
              <a:t>1.选择宝贝类别，这个一定要选好，选准确，如果选错了淘宝检测出来会让重新编辑的，而如果你的宝贝有了销置，再让你重新选分类，那之前的权重全都没了，所以是什么类别就选什么。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2.品牌那一栏选不选都行，如果没有或不知道最好别选。</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3.带红色*号的都是必填项，品牌那里有的类目要填有的不用，如果有品牌就填品牌，没有就填其他</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4.宝贝属性，按照宝贝实际情况填写，尽置能填完就填完,对搜索影响很大。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11885" y="1016635"/>
            <a:ext cx="2144395" cy="460375"/>
          </a:xfrm>
          <a:prstGeom prst="rect">
            <a:avLst/>
          </a:prstGeom>
          <a:solidFill>
            <a:schemeClr val="accent1"/>
          </a:solidFill>
        </p:spPr>
        <p:txBody>
          <a:bodyPr wrap="square" rtlCol="0" anchor="t">
            <a:spAutoFit/>
          </a:bodyPr>
          <a:p>
            <a:r>
              <a:rPr lang="zh-CN" altLang="en-US" sz="2400">
                <a:ln>
                  <a:noFill/>
                </a:ln>
                <a:solidFill>
                  <a:schemeClr val="tx1"/>
                </a:solidFill>
                <a:latin typeface="微软雅黑" panose="020B0503020204020204" pitchFamily="34" charset="-122"/>
                <a:ea typeface="微软雅黑" panose="020B0503020204020204" pitchFamily="34" charset="-122"/>
              </a:rPr>
              <a:t>发布时要注意</a:t>
            </a:r>
            <a:endParaRPr lang="zh-CN" altLang="en-US" sz="2400">
              <a:ln>
                <a:noFill/>
              </a:ln>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90295" y="1520190"/>
            <a:ext cx="9817100" cy="2999740"/>
          </a:xfrm>
          <a:prstGeom prst="rect">
            <a:avLst/>
          </a:prstGeom>
          <a:noFill/>
        </p:spPr>
        <p:txBody>
          <a:bodyPr wrap="square" rtlCol="0">
            <a:spAutoFit/>
          </a:bodyPr>
          <a:p>
            <a:pP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1.主图：</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前5张主图宝贝主图大小不能超过3MB;800*800分辨率72dpi。格式为：gif,png,jpg,jpeg格式，且需要上传“正方形“图片”。第六张主图尺寸要求：长图，比例恒定（宽：高=2:3),且最小尺寸为480-720像素，建议尺寸为800-1200像素。</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2.宝贝详情页总体尺寸：</a:t>
            </a:r>
            <a:r>
              <a:rPr lang="en-US" altLang="zh-CN">
                <a:latin typeface="微软雅黑" panose="020B0503020204020204" pitchFamily="34" charset="-122"/>
                <a:ea typeface="微软雅黑" panose="020B0503020204020204" pitchFamily="34" charset="-122"/>
                <a:cs typeface="微软雅黑" panose="020B0503020204020204" pitchFamily="34" charset="-122"/>
              </a:rPr>
              <a:t>C</a:t>
            </a:r>
            <a:r>
              <a:rPr lang="zh-CN" altLang="en-US">
                <a:latin typeface="微软雅黑" panose="020B0503020204020204" pitchFamily="34" charset="-122"/>
                <a:ea typeface="微软雅黑" panose="020B0503020204020204" pitchFamily="34" charset="-122"/>
                <a:cs typeface="微软雅黑" panose="020B0503020204020204" pitchFamily="34" charset="-122"/>
              </a:rPr>
              <a:t>店宽度750像素，天猫商城店宽度790像素。高度都是没有限制的，看需要多高的。建议单张图片高度小于等于960像素。</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77925" y="986155"/>
            <a:ext cx="2011680" cy="460375"/>
          </a:xfrm>
          <a:prstGeom prst="rect">
            <a:avLst/>
          </a:prstGeom>
          <a:solidFill>
            <a:schemeClr val="accent1"/>
          </a:solidFill>
        </p:spPr>
        <p:txBody>
          <a:bodyPr wrap="none" rtlCol="0" anchor="t">
            <a:spAutoFit/>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发布图片尺寸</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506" name="文本框 99"/>
          <p:cNvSpPr txBox="1"/>
          <p:nvPr/>
        </p:nvSpPr>
        <p:spPr>
          <a:xfrm>
            <a:off x="1090511" y="4971658"/>
            <a:ext cx="9372112" cy="922020"/>
          </a:xfrm>
          <a:prstGeom prst="rect">
            <a:avLst/>
          </a:prstGeom>
          <a:noFill/>
          <a:ln w="9525">
            <a:noFill/>
          </a:ln>
        </p:spPr>
        <p:txBody>
          <a:bodyPr anchor="t">
            <a:spAutoFit/>
          </a:bodyPr>
          <a:p>
            <a:pPr>
              <a:lnSpc>
                <a:spcPct val="150000"/>
              </a:lnSpc>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卖家中心</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宝贝管理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发布宝贝</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类目选择</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填写标题、基本信息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上传商品主图</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选择宝贝规格</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上传商品详情图</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设置运费模板</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售后保障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其他信息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发布</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177925" y="4511040"/>
            <a:ext cx="2011680" cy="460375"/>
          </a:xfrm>
          <a:prstGeom prst="rect">
            <a:avLst/>
          </a:prstGeom>
          <a:solidFill>
            <a:schemeClr val="accent1"/>
          </a:solidFill>
        </p:spPr>
        <p:txBody>
          <a:bodyPr wrap="none" rtlCol="0" anchor="t">
            <a:spAutoFit/>
          </a:bodyPr>
          <a:p>
            <a:r>
              <a:rPr lang="zh-CN" altLang="en-US" sz="2400" dirty="0">
                <a:latin typeface="微软雅黑" panose="020B0503020204020204" pitchFamily="34" charset="-122"/>
                <a:ea typeface="微软雅黑" panose="020B0503020204020204" pitchFamily="34" charset="-122"/>
                <a:sym typeface="+mn-ea"/>
              </a:rPr>
              <a:t>发布商品流程</a:t>
            </a:r>
            <a:endParaRPr lang="zh-CN" altLang="en-US" sz="2400" dirty="0">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2"/>
          <p:cNvSpPr txBox="1"/>
          <p:nvPr/>
        </p:nvSpPr>
        <p:spPr>
          <a:xfrm>
            <a:off x="606993" y="1052637"/>
            <a:ext cx="3181184" cy="645160"/>
          </a:xfrm>
          <a:prstGeom prst="rect">
            <a:avLst/>
          </a:prstGeom>
          <a:noFill/>
          <a:ln w="9525">
            <a:noFill/>
          </a:ln>
        </p:spPr>
        <p:txBody>
          <a:bodyPr anchor="t">
            <a:spAutoFit/>
          </a:bodyPr>
          <a:p>
            <a:pPr>
              <a:buFont typeface="Arial" panose="020B0604020202020204" pitchFamily="34" charset="0"/>
              <a:buNone/>
            </a:pPr>
            <a:r>
              <a:rPr lang="zh-CN" altLang="en-US" b="1" dirty="0">
                <a:latin typeface="Arial" panose="020B0604020202020204" pitchFamily="34" charset="0"/>
                <a:ea typeface="宋体" panose="02010600030101010101" pitchFamily="2" charset="-122"/>
              </a:rPr>
              <a:t>上下架时间：</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上下架时间有什么好处呢？</a:t>
            </a:r>
            <a:endParaRPr lang="zh-CN" altLang="en-US" dirty="0">
              <a:latin typeface="Arial" panose="020B0604020202020204" pitchFamily="34" charset="0"/>
              <a:ea typeface="宋体" panose="02010600030101010101" pitchFamily="2" charset="-122"/>
            </a:endParaRPr>
          </a:p>
        </p:txBody>
      </p:sp>
      <p:sp>
        <p:nvSpPr>
          <p:cNvPr id="22530" name="文本框 3"/>
          <p:cNvSpPr txBox="1"/>
          <p:nvPr/>
        </p:nvSpPr>
        <p:spPr>
          <a:xfrm>
            <a:off x="606993" y="1692365"/>
            <a:ext cx="11018264" cy="4707890"/>
          </a:xfrm>
          <a:prstGeom prst="rect">
            <a:avLst/>
          </a:prstGeom>
          <a:noFill/>
          <a:ln w="9525">
            <a:noFill/>
          </a:ln>
        </p:spPr>
        <p:txBody>
          <a:bodyPr wrap="square" anchor="t">
            <a:spAutoFit/>
          </a:bodyPr>
          <a:p>
            <a:pPr>
              <a:buFont typeface="Arial" panose="020B0604020202020204" pitchFamily="34" charset="0"/>
              <a:buNone/>
            </a:pPr>
            <a:r>
              <a:rPr lang="en-US" altLang="zh-CN" sz="2400" dirty="0">
                <a:latin typeface="Arial" panose="020B0604020202020204" pitchFamily="34" charset="0"/>
                <a:ea typeface="宋体" panose="02010600030101010101" pitchFamily="2" charset="-122"/>
              </a:rPr>
              <a:t>1.商品上下架周期</a:t>
            </a:r>
            <a:endParaRPr lang="en-US" altLang="zh-CN" sz="2400" dirty="0">
              <a:latin typeface="Arial" panose="020B0604020202020204" pitchFamily="34" charset="0"/>
              <a:ea typeface="宋体" panose="02010600030101010101" pitchFamily="2" charset="-122"/>
            </a:endParaRPr>
          </a:p>
          <a:p>
            <a:pPr>
              <a:buFont typeface="Arial" panose="020B0604020202020204" pitchFamily="34" charset="0"/>
              <a:buNone/>
            </a:pPr>
            <a:endParaRPr lang="en-US" altLang="zh-CN" sz="2000" dirty="0">
              <a:latin typeface="Arial" panose="020B0604020202020204" pitchFamily="34" charset="0"/>
              <a:ea typeface="宋体" panose="02010600030101010101" pitchFamily="2" charset="-122"/>
            </a:endParaRPr>
          </a:p>
          <a:p>
            <a:pPr>
              <a:buFont typeface="Arial" panose="020B0604020202020204" pitchFamily="34" charset="0"/>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这里的有效期就是我们通常说的上下架周期。一般都是推荐选择7天为一个周期，因为你选择下架宝贝天数越短，宝贝就会有更多下架机会，以及排名靠前的机会，让买家更容易搜索到自己宝贝的机会。</a:t>
            </a:r>
            <a:endParaRPr lang="zh-CN" altLang="en-US" sz="2400"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sz="2000"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sz="2400" dirty="0">
                <a:latin typeface="Arial" panose="020B0604020202020204" pitchFamily="34" charset="0"/>
                <a:ea typeface="宋体" panose="02010600030101010101" pitchFamily="2" charset="-122"/>
              </a:rPr>
              <a:t>2.商品上下架的优先展现</a:t>
            </a:r>
            <a:endParaRPr lang="zh-CN" altLang="en-US" sz="2400"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sz="2000"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sz="2400" dirty="0">
                <a:latin typeface="Arial" panose="020B0604020202020204" pitchFamily="34" charset="0"/>
                <a:ea typeface="宋体" panose="02010600030101010101" pitchFamily="2" charset="-122"/>
              </a:rPr>
              <a:t>　　大家都知道淘宝综合搜索排名规则跟产品的上下架时间有很重要的关系，离上下架时间越近的产品排名就越靠前。根据现在的淘宝规则，接近90%的搜索都会先导入综合搜索排序，产品的排名靠前，意味着宝贝的展现机会更多了，曝光率更高了。合理安排全店商品的上下架时间，不仅提高了宝贝的搜索权重，还给店铺带来了更多的免费资源，节省了不少流程成本，何乐而不为？</a:t>
            </a:r>
            <a:endParaRPr lang="zh-CN" altLang="en-US" sz="2400"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1"/>
          <p:cNvSpPr txBox="1"/>
          <p:nvPr/>
        </p:nvSpPr>
        <p:spPr>
          <a:xfrm>
            <a:off x="716526" y="1158993"/>
            <a:ext cx="8405374" cy="5631180"/>
          </a:xfrm>
          <a:prstGeom prst="rect">
            <a:avLst/>
          </a:prstGeom>
          <a:noFill/>
          <a:ln w="9525">
            <a:noFill/>
          </a:ln>
        </p:spPr>
        <p:txBody>
          <a:bodyPr anchor="t">
            <a:spAutoFit/>
          </a:bodyPr>
          <a:p>
            <a:pPr>
              <a:buFont typeface="Arial" panose="020B0604020202020204" pitchFamily="34" charset="0"/>
              <a:buNone/>
            </a:pPr>
            <a:r>
              <a:rPr lang="zh-CN" altLang="en-US" dirty="0">
                <a:latin typeface="Arial" panose="020B0604020202020204" pitchFamily="34" charset="0"/>
                <a:ea typeface="宋体" panose="02010600030101010101" pitchFamily="2" charset="-122"/>
              </a:rPr>
              <a:t>大家都知道宝贝上架时间很关键，因为它直接关系到自家的宝贝在前台亮相的机会，到底怎么排好呢?</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en-US" altLang="zh-CN"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首先最关注的是上网的高峰期，到底什么时候是高峰呢?</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大家都能说一个大概的时间，不过精益求精总不会错!</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一天中的高峰时段，到底是什么时间呢</a:t>
            </a:r>
            <a:r>
              <a:rPr lang="en-US" altLang="zh-CN" dirty="0">
                <a:latin typeface="Arial" panose="020B0604020202020204" pitchFamily="34" charset="0"/>
                <a:ea typeface="宋体" panose="02010600030101010101" pitchFamily="2" charset="-122"/>
              </a:rPr>
              <a:t>?</a:t>
            </a:r>
            <a:endParaRPr lang="en-US" altLang="zh-CN" dirty="0">
              <a:latin typeface="Arial" panose="020B0604020202020204" pitchFamily="34" charset="0"/>
              <a:ea typeface="宋体" panose="02010600030101010101" pitchFamily="2" charset="-122"/>
            </a:endParaRPr>
          </a:p>
          <a:p>
            <a:pPr>
              <a:buFont typeface="Arial" panose="020B0604020202020204" pitchFamily="34" charset="0"/>
              <a:buNone/>
            </a:pPr>
            <a:endParaRPr lang="en-US" altLang="zh-CN"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了解了上网的高峰期，然后让宝贝在高峰期间上架就可以了，这里面还涉及到每个时段的宝贝上架数量，上哪些宝贝好。</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针对这些问题，我列了详细的表格，店里</a:t>
            </a:r>
            <a:r>
              <a:rPr lang="en-US" altLang="zh-CN" dirty="0">
                <a:latin typeface="Arial" panose="020B0604020202020204" pitchFamily="34" charset="0"/>
                <a:ea typeface="宋体" panose="02010600030101010101" pitchFamily="2" charset="-122"/>
              </a:rPr>
              <a:t>70</a:t>
            </a:r>
            <a:r>
              <a:rPr lang="zh-CN" altLang="en-US" dirty="0">
                <a:latin typeface="Arial" panose="020B0604020202020204" pitchFamily="34" charset="0"/>
                <a:ea typeface="宋体" panose="02010600030101010101" pitchFamily="2" charset="-122"/>
              </a:rPr>
              <a:t>个宝贝，一周7天，排得满满的。</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先根据宝贝数量</a:t>
            </a:r>
            <a:r>
              <a:rPr lang="en-US" altLang="zh-CN" dirty="0">
                <a:latin typeface="Arial" panose="020B0604020202020204" pitchFamily="34" charset="0"/>
                <a:ea typeface="宋体" panose="02010600030101010101" pitchFamily="2" charset="-122"/>
              </a:rPr>
              <a:t>70</a:t>
            </a:r>
            <a:r>
              <a:rPr lang="zh-CN" altLang="en-US" dirty="0">
                <a:latin typeface="Arial" panose="020B0604020202020204" pitchFamily="34" charset="0"/>
                <a:ea typeface="宋体" panose="02010600030101010101" pitchFamily="2" charset="-122"/>
              </a:rPr>
              <a:t>，除以一周的天数，也就是</a:t>
            </a:r>
            <a:r>
              <a:rPr lang="en-US" altLang="zh-CN" dirty="0">
                <a:latin typeface="Arial" panose="020B0604020202020204" pitchFamily="34" charset="0"/>
                <a:ea typeface="宋体" panose="02010600030101010101" pitchFamily="2" charset="-122"/>
              </a:rPr>
              <a:t>70</a:t>
            </a:r>
            <a:r>
              <a:rPr lang="zh-CN" altLang="en-US" dirty="0">
                <a:latin typeface="Arial" panose="020B0604020202020204" pitchFamily="34" charset="0"/>
                <a:ea typeface="宋体" panose="02010600030101010101" pitchFamily="2" charset="-122"/>
              </a:rPr>
              <a:t>/7，每天要上架大约</a:t>
            </a:r>
            <a:r>
              <a:rPr lang="en-US" altLang="zh-CN" dirty="0">
                <a:latin typeface="Arial" panose="020B0604020202020204" pitchFamily="34" charset="0"/>
                <a:ea typeface="宋体" panose="02010600030101010101" pitchFamily="2" charset="-122"/>
              </a:rPr>
              <a:t>10</a:t>
            </a:r>
            <a:r>
              <a:rPr lang="zh-CN" altLang="en-US" dirty="0">
                <a:latin typeface="Arial" panose="020B0604020202020204" pitchFamily="34" charset="0"/>
                <a:ea typeface="宋体" panose="02010600030101010101" pitchFamily="2" charset="-122"/>
              </a:rPr>
              <a:t>个宝贝。然后将</a:t>
            </a:r>
            <a:r>
              <a:rPr lang="en-US" altLang="zh-CN" dirty="0">
                <a:latin typeface="Arial" panose="020B0604020202020204" pitchFamily="34" charset="0"/>
                <a:ea typeface="宋体" panose="02010600030101010101" pitchFamily="2" charset="-122"/>
              </a:rPr>
              <a:t>10</a:t>
            </a:r>
            <a:r>
              <a:rPr lang="zh-CN" altLang="en-US" dirty="0">
                <a:latin typeface="Arial" panose="020B0604020202020204" pitchFamily="34" charset="0"/>
                <a:ea typeface="宋体" panose="02010600030101010101" pitchFamily="2" charset="-122"/>
              </a:rPr>
              <a:t>个宝贝分配到一天中的网络高峰时期。</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我选择的高峰时段有：★9：00——11：00，★★14：00——19：00，★★★★★20：00——22：00，★★23：00</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1"/>
          <p:cNvPicPr>
            <a:picLocks noChangeAspect="1"/>
          </p:cNvPicPr>
          <p:nvPr/>
        </p:nvPicPr>
        <p:blipFill>
          <a:blip r:embed="rId1"/>
          <a:stretch>
            <a:fillRect/>
          </a:stretch>
        </p:blipFill>
        <p:spPr>
          <a:xfrm>
            <a:off x="1405465" y="1079622"/>
            <a:ext cx="9424496" cy="5592472"/>
          </a:xfrm>
          <a:prstGeom prst="rect">
            <a:avLst/>
          </a:prstGeom>
          <a:noFill/>
          <a:ln w="9525">
            <a:noFill/>
          </a:ln>
        </p:spPr>
      </p:pic>
    </p:spTree>
    <p:custDataLst>
      <p:tags r:id="rId2"/>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
          <p:cNvPicPr>
            <a:picLocks noChangeAspect="1"/>
          </p:cNvPicPr>
          <p:nvPr/>
        </p:nvPicPr>
        <p:blipFill>
          <a:blip r:embed="rId1"/>
          <a:stretch>
            <a:fillRect/>
          </a:stretch>
        </p:blipFill>
        <p:spPr>
          <a:xfrm>
            <a:off x="970512" y="1414568"/>
            <a:ext cx="9322901" cy="5303561"/>
          </a:xfrm>
          <a:prstGeom prst="rect">
            <a:avLst/>
          </a:prstGeom>
          <a:noFill/>
          <a:ln w="9525">
            <a:noFill/>
          </a:ln>
        </p:spPr>
      </p:pic>
      <p:sp>
        <p:nvSpPr>
          <p:cNvPr id="25602" name="文本框 1"/>
          <p:cNvSpPr txBox="1"/>
          <p:nvPr/>
        </p:nvSpPr>
        <p:spPr>
          <a:xfrm>
            <a:off x="700652" y="1081210"/>
            <a:ext cx="1924050" cy="645160"/>
          </a:xfrm>
          <a:prstGeom prst="rect">
            <a:avLst/>
          </a:prstGeom>
          <a:noFill/>
          <a:ln w="9525">
            <a:noFill/>
          </a:ln>
        </p:spPr>
        <p:txBody>
          <a:bodyPr wrap="none" anchor="t">
            <a:spAutoFit/>
          </a:bodyPr>
          <a:p>
            <a:pP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商品发布流程：</a:t>
            </a:r>
            <a:endParaRPr lang="zh-CN" altLang="en-US" b="1" dirty="0">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、选择发布类目</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3719919" y="6092686"/>
            <a:ext cx="2881163" cy="576233"/>
          </a:xfrm>
          <a:prstGeom prst="rect">
            <a:avLst/>
          </a:prstGeom>
          <a:noFill/>
          <a:ln>
            <a:solidFill>
              <a:srgbClr val="FF0000"/>
            </a:solidFill>
            <a:headEnd type="none" w="med" len="med"/>
            <a:tailEnd type="none" w="med" len="med"/>
          </a:ln>
          <a:extLst>
            <a:ext uri="{909E8E84-426E-40DD-AFC4-6F175D3DCCD1}">
              <a14:hiddenFill xmlns:a14="http://schemas.microsoft.com/office/drawing/2010/main">
                <a:solidFill>
                  <a:schemeClr val="accent1"/>
                </a:solidFill>
              </a14:hiddenFill>
            </a:ext>
          </a:extLst>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1"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368881" y="1057399"/>
            <a:ext cx="4438650" cy="368300"/>
          </a:xfrm>
          <a:prstGeom prst="rect">
            <a:avLst/>
          </a:prstGeom>
          <a:noFill/>
          <a:ln w="9525">
            <a:noFill/>
          </a:ln>
        </p:spPr>
        <p:txBody>
          <a:bodyPr wrap="none" anchor="t">
            <a:spAutoFit/>
          </a:bodyPr>
          <a:p>
            <a:pPr>
              <a:buFont typeface="Arial" panose="020B0604020202020204" pitchFamily="34" charset="0"/>
              <a:buNone/>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、正确填写详细的宝贝信息后，操作发布</a:t>
            </a:r>
            <a:endParaRPr lang="zh-CN" altLang="en-US" dirty="0">
              <a:latin typeface="Arial" panose="020B0604020202020204" pitchFamily="34" charset="0"/>
              <a:ea typeface="宋体" panose="02010600030101010101" pitchFamily="2" charset="-122"/>
            </a:endParaRPr>
          </a:p>
        </p:txBody>
      </p:sp>
      <p:pic>
        <p:nvPicPr>
          <p:cNvPr id="26626" name="图片 2"/>
          <p:cNvPicPr>
            <a:picLocks noChangeAspect="1"/>
          </p:cNvPicPr>
          <p:nvPr/>
        </p:nvPicPr>
        <p:blipFill>
          <a:blip r:embed="rId1"/>
          <a:stretch>
            <a:fillRect/>
          </a:stretch>
        </p:blipFill>
        <p:spPr>
          <a:xfrm>
            <a:off x="810183" y="1395519"/>
            <a:ext cx="9199084" cy="5381345"/>
          </a:xfrm>
          <a:prstGeom prst="rect">
            <a:avLst/>
          </a:prstGeom>
          <a:noFill/>
          <a:ln w="9525">
            <a:noFill/>
          </a:ln>
        </p:spPr>
      </p:pic>
    </p:spTree>
    <p:custDataLst>
      <p:tags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1"/>
          <p:cNvPicPr>
            <a:picLocks noChangeAspect="1"/>
          </p:cNvPicPr>
          <p:nvPr/>
        </p:nvPicPr>
        <p:blipFill>
          <a:blip r:embed="rId1"/>
          <a:srcRect b="13139"/>
          <a:stretch>
            <a:fillRect/>
          </a:stretch>
        </p:blipFill>
        <p:spPr>
          <a:xfrm>
            <a:off x="1586230" y="1968500"/>
            <a:ext cx="8324215" cy="4758055"/>
          </a:xfrm>
          <a:prstGeom prst="rect">
            <a:avLst/>
          </a:prstGeom>
          <a:noFill/>
          <a:ln w="9525">
            <a:noFill/>
          </a:ln>
        </p:spPr>
      </p:pic>
      <p:sp>
        <p:nvSpPr>
          <p:cNvPr id="27650" name="文本框 1"/>
          <p:cNvSpPr txBox="1"/>
          <p:nvPr/>
        </p:nvSpPr>
        <p:spPr>
          <a:xfrm>
            <a:off x="543497" y="1049462"/>
            <a:ext cx="10410283" cy="922020"/>
          </a:xfrm>
          <a:prstGeom prst="rect">
            <a:avLst/>
          </a:prstGeom>
          <a:noFill/>
          <a:ln w="9525">
            <a:noFill/>
          </a:ln>
        </p:spPr>
        <p:txBody>
          <a:bodyPr anchor="t">
            <a:spAutoFit/>
          </a:bodyPr>
          <a:p>
            <a:pPr>
              <a:buFont typeface="Arial" panose="020B0604020202020204" pitchFamily="34" charset="0"/>
              <a:buNone/>
            </a:pPr>
            <a:r>
              <a:rPr lang="zh-CN" altLang="en-US" dirty="0">
                <a:latin typeface="Arial" panose="020B0604020202020204" pitchFamily="34" charset="0"/>
                <a:ea typeface="宋体" panose="02010600030101010101" pitchFamily="2" charset="-122"/>
              </a:rPr>
              <a:t>进入到宝贝发布页面后，宝贝是全新的记得勾上全新，然后标题60个字符（</a:t>
            </a:r>
            <a:r>
              <a:rPr lang="en-US" altLang="zh-CN" dirty="0">
                <a:latin typeface="Arial" panose="020B0604020202020204" pitchFamily="34" charset="0"/>
                <a:ea typeface="宋体" panose="02010600030101010101" pitchFamily="2" charset="-122"/>
              </a:rPr>
              <a:t>30</a:t>
            </a:r>
            <a:r>
              <a:rPr lang="zh-CN" altLang="en-US" dirty="0">
                <a:latin typeface="Arial" panose="020B0604020202020204" pitchFamily="34" charset="0"/>
                <a:ea typeface="宋体" panose="02010600030101010101" pitchFamily="2" charset="-122"/>
              </a:rPr>
              <a:t>个汉字，字母和数字占</a:t>
            </a:r>
            <a:r>
              <a:rPr lang="en-US" altLang="zh-CN" dirty="0">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个字符位置）尽量填满（根据您宝贝的特点和属性去写，也可以参照淘宝搜索栏的关键字填写），属性能选的也都选好，尽量完善不要丢空，如图所示：</a:t>
            </a:r>
            <a:endParaRPr lang="zh-CN" altLang="en-US" dirty="0">
              <a:latin typeface="Arial" panose="020B0604020202020204" pitchFamily="34" charset="0"/>
              <a:ea typeface="宋体" panose="02010600030101010101" pitchFamily="2" charset="-122"/>
            </a:endParaRP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1"/>
          <p:cNvPicPr>
            <a:picLocks noChangeAspect="1"/>
          </p:cNvPicPr>
          <p:nvPr/>
        </p:nvPicPr>
        <p:blipFill>
          <a:blip r:embed="rId1"/>
          <a:stretch>
            <a:fillRect/>
          </a:stretch>
        </p:blipFill>
        <p:spPr>
          <a:xfrm>
            <a:off x="2545230" y="1273287"/>
            <a:ext cx="4201893" cy="647666"/>
          </a:xfrm>
          <a:prstGeom prst="rect">
            <a:avLst/>
          </a:prstGeom>
          <a:noFill/>
          <a:ln w="9525">
            <a:noFill/>
          </a:ln>
        </p:spPr>
      </p:pic>
      <p:pic>
        <p:nvPicPr>
          <p:cNvPr id="12290" name="图片 2"/>
          <p:cNvPicPr>
            <a:picLocks noChangeAspect="1"/>
          </p:cNvPicPr>
          <p:nvPr/>
        </p:nvPicPr>
        <p:blipFill>
          <a:blip r:embed="rId2"/>
          <a:stretch>
            <a:fillRect/>
          </a:stretch>
        </p:blipFill>
        <p:spPr>
          <a:xfrm>
            <a:off x="2997644" y="3962372"/>
            <a:ext cx="4868609" cy="522261"/>
          </a:xfrm>
          <a:prstGeom prst="rect">
            <a:avLst/>
          </a:prstGeom>
          <a:noFill/>
          <a:ln w="9525">
            <a:noFill/>
          </a:ln>
        </p:spPr>
      </p:pic>
      <p:sp>
        <p:nvSpPr>
          <p:cNvPr id="12291" name="文本框 3"/>
          <p:cNvSpPr txBox="1"/>
          <p:nvPr/>
        </p:nvSpPr>
        <p:spPr>
          <a:xfrm>
            <a:off x="911778" y="1412980"/>
            <a:ext cx="8856202" cy="368300"/>
          </a:xfrm>
          <a:prstGeom prst="rect">
            <a:avLst/>
          </a:prstGeom>
          <a:noFill/>
          <a:ln w="9525">
            <a:noFill/>
          </a:ln>
        </p:spPr>
        <p:txBody>
          <a:bodyPr anchor="t">
            <a:spAutoFit/>
          </a:bodyPr>
          <a:p>
            <a:pPr eaLnBrk="0" hangingPunct="0"/>
            <a:r>
              <a:rPr lang="zh-CN" altLang="en-US" b="1" dirty="0">
                <a:latin typeface="微软雅黑" panose="020B0503020204020204" pitchFamily="34" charset="-122"/>
                <a:ea typeface="微软雅黑" panose="020B0503020204020204" pitchFamily="34" charset="-122"/>
              </a:rPr>
              <a:t>账号登陆前：</a:t>
            </a:r>
            <a:endParaRPr lang="zh-CN" altLang="en-US" b="1" dirty="0">
              <a:latin typeface="微软雅黑" panose="020B0503020204020204" pitchFamily="34" charset="-122"/>
              <a:ea typeface="微软雅黑" panose="020B0503020204020204" pitchFamily="34" charset="-122"/>
            </a:endParaRPr>
          </a:p>
        </p:txBody>
      </p:sp>
      <p:sp>
        <p:nvSpPr>
          <p:cNvPr id="12292" name="文本框 4"/>
          <p:cNvSpPr txBox="1"/>
          <p:nvPr/>
        </p:nvSpPr>
        <p:spPr>
          <a:xfrm>
            <a:off x="983212" y="4065555"/>
            <a:ext cx="8857789" cy="368300"/>
          </a:xfrm>
          <a:prstGeom prst="rect">
            <a:avLst/>
          </a:prstGeom>
          <a:noFill/>
          <a:ln w="9525">
            <a:noFill/>
          </a:ln>
        </p:spPr>
        <p:txBody>
          <a:bodyPr anchor="t">
            <a:spAutoFit/>
          </a:bodyPr>
          <a:p>
            <a:pPr eaLnBrk="0" hangingPunct="0"/>
            <a:r>
              <a:rPr lang="zh-CN" altLang="en-US" b="1" dirty="0">
                <a:latin typeface="微软雅黑" panose="020B0503020204020204" pitchFamily="34" charset="-122"/>
                <a:ea typeface="微软雅黑" panose="020B0503020204020204" pitchFamily="34" charset="-122"/>
              </a:rPr>
              <a:t>账号登陆后：</a:t>
            </a:r>
            <a:endParaRPr lang="zh-CN" altLang="en-US" b="1" dirty="0">
              <a:latin typeface="微软雅黑" panose="020B0503020204020204" pitchFamily="34" charset="-122"/>
              <a:ea typeface="微软雅黑" panose="020B0503020204020204" pitchFamily="34" charset="-122"/>
            </a:endParaRPr>
          </a:p>
        </p:txBody>
      </p:sp>
      <p:sp>
        <p:nvSpPr>
          <p:cNvPr id="12293" name="文本框 5"/>
          <p:cNvSpPr txBox="1"/>
          <p:nvPr/>
        </p:nvSpPr>
        <p:spPr>
          <a:xfrm>
            <a:off x="983212" y="2420991"/>
            <a:ext cx="7403465" cy="922020"/>
          </a:xfrm>
          <a:prstGeom prst="rect">
            <a:avLst/>
          </a:prstGeom>
          <a:noFill/>
          <a:ln w="9525">
            <a:noFill/>
          </a:ln>
        </p:spPr>
        <p:txBody>
          <a:bodyPr wrap="none" anchor="t">
            <a:spAutoFit/>
          </a:bodyPr>
          <a:p>
            <a:pPr eaLnBrk="0" hangingPunct="0"/>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登陆区，已注册账号在这里登陆。</a:t>
            </a:r>
            <a:endParaRPr lang="en-US" altLang="zh-CN" dirty="0">
              <a:latin typeface="微软雅黑" panose="020B0503020204020204" pitchFamily="34" charset="-122"/>
              <a:ea typeface="微软雅黑" panose="020B0503020204020204" pitchFamily="34" charset="-122"/>
            </a:endParaRPr>
          </a:p>
          <a:p>
            <a:pPr eaLnBrk="0" hangingPunct="0"/>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免费注册，没有淘宝账号在这里注册。</a:t>
            </a:r>
            <a:endParaRPr lang="en-US" altLang="zh-CN" dirty="0">
              <a:latin typeface="微软雅黑" panose="020B0503020204020204" pitchFamily="34" charset="-122"/>
              <a:ea typeface="微软雅黑" panose="020B0503020204020204" pitchFamily="34" charset="-122"/>
            </a:endParaRPr>
          </a:p>
          <a:p>
            <a:pPr eaLnBrk="0" hangingPunct="0"/>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手机逛淘宝，下载手机淘宝客户端（短信链接安装和扫二维码安装）</a:t>
            </a:r>
            <a:endParaRPr lang="zh-CN" altLang="en-US" dirty="0">
              <a:latin typeface="微软雅黑" panose="020B0503020204020204" pitchFamily="34" charset="-122"/>
              <a:ea typeface="微软雅黑" panose="020B0503020204020204" pitchFamily="34" charset="-122"/>
            </a:endParaRPr>
          </a:p>
        </p:txBody>
      </p:sp>
      <p:sp>
        <p:nvSpPr>
          <p:cNvPr id="12294" name="文本框 6"/>
          <p:cNvSpPr txBox="1"/>
          <p:nvPr/>
        </p:nvSpPr>
        <p:spPr>
          <a:xfrm>
            <a:off x="1038771" y="5013242"/>
            <a:ext cx="8764905" cy="922020"/>
          </a:xfrm>
          <a:prstGeom prst="rect">
            <a:avLst/>
          </a:prstGeom>
          <a:noFill/>
          <a:ln w="9525">
            <a:noFill/>
          </a:ln>
        </p:spPr>
        <p:txBody>
          <a:bodyPr wrap="none" anchor="t">
            <a:spAutoFit/>
          </a:bodyPr>
          <a:p>
            <a:pPr eaLnBrk="0" hangingPunct="0"/>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我的账号，我的买家账号后台。</a:t>
            </a:r>
            <a:endParaRPr lang="en-US" altLang="zh-CN" dirty="0">
              <a:latin typeface="微软雅黑" panose="020B0503020204020204" pitchFamily="34" charset="-122"/>
              <a:ea typeface="微软雅黑" panose="020B0503020204020204" pitchFamily="34" charset="-122"/>
            </a:endParaRPr>
          </a:p>
          <a:p>
            <a:pPr eaLnBrk="0" hangingPunct="0"/>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会员等级，按照会员在淘宝网（含天猫）购物金额排等级，</a:t>
            </a:r>
            <a:r>
              <a:rPr lang="en-US" altLang="zh-CN" dirty="0">
                <a:latin typeface="微软雅黑" panose="020B0503020204020204" pitchFamily="34" charset="-122"/>
                <a:ea typeface="微软雅黑" panose="020B0503020204020204" pitchFamily="34" charset="-122"/>
              </a:rPr>
              <a:t>V0-V6</a:t>
            </a:r>
            <a:r>
              <a:rPr lang="zh-CN" altLang="en-US" dirty="0">
                <a:latin typeface="微软雅黑" panose="020B0503020204020204" pitchFamily="34" charset="-122"/>
                <a:ea typeface="微软雅黑" panose="020B0503020204020204" pitchFamily="34" charset="-122"/>
              </a:rPr>
              <a:t>一共七个等级。</a:t>
            </a:r>
            <a:endParaRPr lang="en-US" altLang="zh-CN" dirty="0">
              <a:latin typeface="微软雅黑" panose="020B0503020204020204" pitchFamily="34" charset="-122"/>
              <a:ea typeface="微软雅黑" panose="020B0503020204020204" pitchFamily="34" charset="-122"/>
            </a:endParaRPr>
          </a:p>
          <a:p>
            <a:pPr eaLnBrk="0" hangingPunct="0"/>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手机逛淘宝，下载手机淘宝客户端（短信链接安装和扫二维码安装）</a:t>
            </a:r>
            <a:endParaRPr lang="zh-CN" altLang="en-US" dirty="0">
              <a:latin typeface="微软雅黑" panose="020B0503020204020204" pitchFamily="34" charset="-122"/>
              <a:ea typeface="微软雅黑" panose="020B0503020204020204" pitchFamily="34" charset="-122"/>
            </a:endParaRPr>
          </a:p>
        </p:txBody>
      </p:sp>
      <p:sp>
        <p:nvSpPr>
          <p:cNvPr id="12295" name="矩形 7"/>
          <p:cNvSpPr/>
          <p:nvPr/>
        </p:nvSpPr>
        <p:spPr>
          <a:xfrm>
            <a:off x="5754694" y="333536"/>
            <a:ext cx="5212080" cy="645160"/>
          </a:xfrm>
          <a:prstGeom prst="rect">
            <a:avLst/>
          </a:prstGeom>
          <a:noFill/>
          <a:ln w="9525">
            <a:noFill/>
          </a:ln>
        </p:spPr>
        <p:txBody>
          <a:bodyPr wrap="none" anchor="t">
            <a:spAutoFit/>
          </a:bodyPr>
          <a:p>
            <a:pPr algn="ctr" eaLnBrk="0" hangingPunct="0"/>
            <a:r>
              <a:rPr lang="zh-CN" altLang="en-US" sz="3600" dirty="0">
                <a:latin typeface="微软雅黑" panose="020B0503020204020204" pitchFamily="34" charset="-122"/>
                <a:ea typeface="微软雅黑" panose="020B0503020204020204" pitchFamily="34" charset="-122"/>
              </a:rPr>
              <a:t>淘宝各个板块及术语介绍</a:t>
            </a:r>
            <a:endParaRPr lang="zh-CN" altLang="en-US" sz="36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1"/>
          <p:cNvSpPr txBox="1"/>
          <p:nvPr/>
        </p:nvSpPr>
        <p:spPr>
          <a:xfrm>
            <a:off x="581595" y="1012951"/>
            <a:ext cx="10343611" cy="368300"/>
          </a:xfrm>
          <a:prstGeom prst="rect">
            <a:avLst/>
          </a:prstGeom>
          <a:noFill/>
          <a:ln w="9525">
            <a:noFill/>
          </a:ln>
        </p:spPr>
        <p:txBody>
          <a:bodyPr anchor="t">
            <a:spAutoFit/>
          </a:bodyPr>
          <a:p>
            <a:pPr>
              <a:buFont typeface="Arial" panose="020B0604020202020204" pitchFamily="34" charset="0"/>
              <a:buNone/>
            </a:pPr>
            <a:r>
              <a:rPr lang="zh-CN" altLang="en-US" dirty="0">
                <a:latin typeface="Arial" panose="020B0604020202020204" pitchFamily="34" charset="0"/>
                <a:ea typeface="宋体" panose="02010600030101010101" pitchFamily="2" charset="-122"/>
              </a:rPr>
              <a:t>然后到宝贝主图，点击方框的大加号打开图片空间，从图片空间选择图片插入即可。如图所示</a:t>
            </a:r>
            <a:endParaRPr lang="zh-CN" altLang="en-US" dirty="0">
              <a:latin typeface="Arial" panose="020B0604020202020204" pitchFamily="34" charset="0"/>
              <a:ea typeface="宋体" panose="02010600030101010101" pitchFamily="2" charset="-122"/>
            </a:endParaRPr>
          </a:p>
        </p:txBody>
      </p:sp>
      <p:pic>
        <p:nvPicPr>
          <p:cNvPr id="28674" name="图片 1"/>
          <p:cNvPicPr>
            <a:picLocks noChangeAspect="1"/>
          </p:cNvPicPr>
          <p:nvPr/>
        </p:nvPicPr>
        <p:blipFill>
          <a:blip r:embed="rId1"/>
          <a:stretch>
            <a:fillRect/>
          </a:stretch>
        </p:blipFill>
        <p:spPr>
          <a:xfrm>
            <a:off x="1634053" y="1403455"/>
            <a:ext cx="8641900" cy="5321023"/>
          </a:xfrm>
          <a:prstGeom prst="rect">
            <a:avLst/>
          </a:prstGeom>
          <a:noFill/>
          <a:ln w="9525">
            <a:noFill/>
          </a:ln>
        </p:spPr>
      </p:pic>
    </p:spTree>
    <p:custDataLst>
      <p:tags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
          <p:cNvSpPr txBox="1"/>
          <p:nvPr/>
        </p:nvSpPr>
        <p:spPr>
          <a:xfrm>
            <a:off x="553021" y="1028825"/>
            <a:ext cx="9307028" cy="368300"/>
          </a:xfrm>
          <a:prstGeom prst="rect">
            <a:avLst/>
          </a:prstGeom>
          <a:noFill/>
          <a:ln w="9525">
            <a:noFill/>
          </a:ln>
        </p:spPr>
        <p:txBody>
          <a:bodyPr anchor="t">
            <a:spAutoFit/>
          </a:bodyPr>
          <a:p>
            <a:pPr>
              <a:buFont typeface="Arial" panose="020B0604020202020204" pitchFamily="34" charset="0"/>
              <a:buNone/>
            </a:pPr>
            <a:r>
              <a:rPr lang="zh-CN" altLang="en-US" dirty="0">
                <a:latin typeface="Arial" panose="020B0604020202020204" pitchFamily="34" charset="0"/>
                <a:ea typeface="宋体" panose="02010600030101010101" pitchFamily="2" charset="-122"/>
              </a:rPr>
              <a:t>电脑端详情页描述，可以添加文字、图片、表情等，如图所示：</a:t>
            </a:r>
            <a:endParaRPr lang="zh-CN" altLang="en-US" dirty="0">
              <a:latin typeface="Arial" panose="020B0604020202020204" pitchFamily="34" charset="0"/>
              <a:ea typeface="宋体" panose="02010600030101010101" pitchFamily="2" charset="-122"/>
            </a:endParaRPr>
          </a:p>
        </p:txBody>
      </p:sp>
      <p:pic>
        <p:nvPicPr>
          <p:cNvPr id="29698" name="图片 2"/>
          <p:cNvPicPr>
            <a:picLocks noChangeAspect="1"/>
          </p:cNvPicPr>
          <p:nvPr/>
        </p:nvPicPr>
        <p:blipFill>
          <a:blip r:embed="rId1"/>
          <a:stretch>
            <a:fillRect/>
          </a:stretch>
        </p:blipFill>
        <p:spPr>
          <a:xfrm>
            <a:off x="1049883" y="1393931"/>
            <a:ext cx="8875250" cy="5162281"/>
          </a:xfrm>
          <a:prstGeom prst="rect">
            <a:avLst/>
          </a:prstGeom>
          <a:noFill/>
          <a:ln w="9525">
            <a:noFill/>
          </a:ln>
        </p:spPr>
      </p:pic>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3"/>
          <p:cNvSpPr txBox="1"/>
          <p:nvPr/>
        </p:nvSpPr>
        <p:spPr>
          <a:xfrm>
            <a:off x="2856364" y="476404"/>
            <a:ext cx="8137101" cy="503212"/>
          </a:xfrm>
          <a:prstGeom prst="rect">
            <a:avLst/>
          </a:prstGeom>
          <a:noFill/>
          <a:ln w="9525">
            <a:noFill/>
          </a:ln>
        </p:spPr>
        <p:txBody>
          <a:bodyPr anchor="t"/>
          <a:p>
            <a:pPr algn="r" eaLnBrk="0" hangingPunct="0">
              <a:lnSpc>
                <a:spcPct val="80000"/>
              </a:lnSpc>
            </a:pPr>
            <a:r>
              <a:rPr lang="zh-CN" altLang="en-US" sz="3200" dirty="0">
                <a:solidFill>
                  <a:srgbClr val="0070C0"/>
                </a:solidFill>
                <a:latin typeface="微软雅黑" panose="020B0503020204020204" pitchFamily="34" charset="-122"/>
                <a:ea typeface="微软雅黑" panose="020B0503020204020204" pitchFamily="34" charset="-122"/>
              </a:rPr>
              <a:t>物流与宝贝管理</a:t>
            </a:r>
            <a:r>
              <a:rPr lang="en-US" altLang="zh-CN" sz="3200" dirty="0">
                <a:solidFill>
                  <a:srgbClr val="0070C0"/>
                </a:solidFill>
                <a:latin typeface="微软雅黑" panose="020B0503020204020204" pitchFamily="34" charset="-122"/>
                <a:ea typeface="微软雅黑" panose="020B0503020204020204" pitchFamily="34" charset="-122"/>
              </a:rPr>
              <a:t>——</a:t>
            </a:r>
            <a:r>
              <a:rPr lang="zh-CN" altLang="en-US" sz="3200" dirty="0">
                <a:solidFill>
                  <a:srgbClr val="0070C0"/>
                </a:solidFill>
                <a:latin typeface="微软雅黑" panose="020B0503020204020204" pitchFamily="34" charset="-122"/>
                <a:ea typeface="微软雅黑" panose="020B0503020204020204" pitchFamily="34" charset="-122"/>
              </a:rPr>
              <a:t>物流商选择</a:t>
            </a:r>
            <a:endParaRPr lang="zh-CN" altLang="en-US" sz="3200" dirty="0">
              <a:solidFill>
                <a:srgbClr val="0070C0"/>
              </a:solidFill>
              <a:latin typeface="微软雅黑" panose="020B0503020204020204" pitchFamily="34" charset="-122"/>
              <a:ea typeface="微软雅黑" panose="020B0503020204020204" pitchFamily="34" charset="-122"/>
            </a:endParaRPr>
          </a:p>
        </p:txBody>
      </p:sp>
      <p:pic>
        <p:nvPicPr>
          <p:cNvPr id="30722" name="Picture 6" descr="C:\Documents and Settings\Administrator\Application Data\Tencent\Users\2995428041\QQ\WinTemp\RichOle\PG0$`$BE06(2]_~E{`1P`$6.png"/>
          <p:cNvPicPr>
            <a:picLocks noChangeAspect="1"/>
          </p:cNvPicPr>
          <p:nvPr/>
        </p:nvPicPr>
        <p:blipFill>
          <a:blip r:embed="rId1"/>
          <a:srcRect t="4436" b="9483"/>
          <a:stretch>
            <a:fillRect/>
          </a:stretch>
        </p:blipFill>
        <p:spPr>
          <a:xfrm>
            <a:off x="935589" y="1052637"/>
            <a:ext cx="9337189" cy="5616282"/>
          </a:xfrm>
          <a:prstGeom prst="rect">
            <a:avLst/>
          </a:prstGeom>
          <a:noFill/>
          <a:ln w="9525">
            <a:noFill/>
          </a:ln>
        </p:spPr>
      </p:pic>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1"/>
          <p:cNvPicPr>
            <a:picLocks noChangeAspect="1"/>
          </p:cNvPicPr>
          <p:nvPr/>
        </p:nvPicPr>
        <p:blipFill>
          <a:blip r:embed="rId1"/>
          <a:stretch>
            <a:fillRect/>
          </a:stretch>
        </p:blipFill>
        <p:spPr>
          <a:xfrm>
            <a:off x="1891214" y="1125658"/>
            <a:ext cx="7227511" cy="4554300"/>
          </a:xfrm>
          <a:prstGeom prst="rect">
            <a:avLst/>
          </a:prstGeom>
          <a:noFill/>
          <a:ln w="9525">
            <a:noFill/>
          </a:ln>
        </p:spPr>
      </p:pic>
      <p:sp>
        <p:nvSpPr>
          <p:cNvPr id="31746" name="TextBox 4"/>
          <p:cNvSpPr txBox="1"/>
          <p:nvPr/>
        </p:nvSpPr>
        <p:spPr>
          <a:xfrm>
            <a:off x="983212" y="5651384"/>
            <a:ext cx="9505455" cy="368300"/>
          </a:xfrm>
          <a:prstGeom prst="rect">
            <a:avLst/>
          </a:prstGeom>
          <a:noFill/>
          <a:ln w="9525">
            <a:noFill/>
          </a:ln>
        </p:spPr>
        <p:txBody>
          <a:bodyPr anchor="t">
            <a:spAutoFit/>
          </a:bodyPr>
          <a:p>
            <a:pPr eaLnBrk="0" hangingPunct="0"/>
            <a:r>
              <a:rPr lang="zh-CN" altLang="en-US" b="1" dirty="0">
                <a:latin typeface="微软雅黑" panose="020B0503020204020204" pitchFamily="34" charset="-122"/>
                <a:ea typeface="微软雅黑" panose="020B0503020204020204" pitchFamily="34" charset="-122"/>
              </a:rPr>
              <a:t>宝贝发布成功后，</a:t>
            </a:r>
            <a:r>
              <a:rPr lang="en-US" altLang="zh-CN" b="1" dirty="0">
                <a:latin typeface="微软雅黑" panose="020B0503020204020204" pitchFamily="34" charset="-122"/>
                <a:ea typeface="微软雅黑" panose="020B0503020204020204" pitchFamily="34" charset="-122"/>
              </a:rPr>
              <a:t>30</a:t>
            </a:r>
            <a:r>
              <a:rPr lang="zh-CN" altLang="en-US" b="1" dirty="0">
                <a:latin typeface="微软雅黑" panose="020B0503020204020204" pitchFamily="34" charset="-122"/>
                <a:ea typeface="微软雅黑" panose="020B0503020204020204" pitchFamily="34" charset="-122"/>
              </a:rPr>
              <a:t>分钟内可以再我的店铺、分类、搜索引擎中找到。</a:t>
            </a:r>
            <a:endParaRPr lang="zh-CN" altLang="en-US" b="1" dirty="0">
              <a:latin typeface="微软雅黑" panose="020B0503020204020204" pitchFamily="34" charset="-122"/>
              <a:ea typeface="微软雅黑" panose="020B0503020204020204" pitchFamily="34" charset="-122"/>
            </a:endParaRPr>
          </a:p>
        </p:txBody>
      </p:sp>
      <p:sp>
        <p:nvSpPr>
          <p:cNvPr id="31747" name="标题 3"/>
          <p:cNvSpPr txBox="1"/>
          <p:nvPr/>
        </p:nvSpPr>
        <p:spPr>
          <a:xfrm>
            <a:off x="2856364" y="476404"/>
            <a:ext cx="8137101" cy="503212"/>
          </a:xfrm>
          <a:prstGeom prst="rect">
            <a:avLst/>
          </a:prstGeom>
          <a:noFill/>
          <a:ln w="9525">
            <a:noFill/>
          </a:ln>
        </p:spPr>
        <p:txBody>
          <a:bodyPr anchor="t"/>
          <a:p>
            <a:pPr algn="r" eaLnBrk="0" hangingPunct="0">
              <a:lnSpc>
                <a:spcPct val="80000"/>
              </a:lnSpc>
            </a:pPr>
            <a:r>
              <a:rPr lang="zh-CN" altLang="en-US" sz="3200" dirty="0">
                <a:solidFill>
                  <a:srgbClr val="0070C0"/>
                </a:solidFill>
                <a:latin typeface="微软雅黑" panose="020B0503020204020204" pitchFamily="34" charset="-122"/>
                <a:ea typeface="微软雅黑" panose="020B0503020204020204" pitchFamily="34" charset="-122"/>
              </a:rPr>
              <a:t>物流与宝贝管理</a:t>
            </a:r>
            <a:r>
              <a:rPr lang="en-US" altLang="zh-CN" sz="3200" dirty="0">
                <a:solidFill>
                  <a:srgbClr val="0070C0"/>
                </a:solidFill>
                <a:latin typeface="微软雅黑" panose="020B0503020204020204" pitchFamily="34" charset="-122"/>
                <a:ea typeface="微软雅黑" panose="020B0503020204020204" pitchFamily="34" charset="-122"/>
              </a:rPr>
              <a:t>——</a:t>
            </a:r>
            <a:r>
              <a:rPr lang="zh-CN" altLang="en-US" sz="3200" dirty="0">
                <a:solidFill>
                  <a:srgbClr val="0070C0"/>
                </a:solidFill>
                <a:latin typeface="微软雅黑" panose="020B0503020204020204" pitchFamily="34" charset="-122"/>
                <a:ea typeface="微软雅黑" panose="020B0503020204020204" pitchFamily="34" charset="-122"/>
              </a:rPr>
              <a:t>物流商选择</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2"/>
          <p:cNvSpPr/>
          <p:nvPr/>
        </p:nvSpPr>
        <p:spPr>
          <a:xfrm>
            <a:off x="611756" y="1124070"/>
            <a:ext cx="8064080" cy="645160"/>
          </a:xfrm>
          <a:prstGeom prst="rect">
            <a:avLst/>
          </a:prstGeom>
          <a:noFill/>
          <a:ln w="9525">
            <a:noFill/>
          </a:ln>
        </p:spPr>
        <p:txBody>
          <a:bodyPr anchor="t">
            <a:spAutoFit/>
          </a:bodyPr>
          <a:p>
            <a:pP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一、编辑宝贝：对出售中的宝贝进行编辑后，不影响宝贝其他显示状态，宝贝的</a:t>
            </a:r>
            <a:r>
              <a:rPr lang="en-US" altLang="zh-CN" b="1" dirty="0">
                <a:latin typeface="微软雅黑" panose="020B0503020204020204" pitchFamily="34" charset="-122"/>
                <a:ea typeface="微软雅黑" panose="020B0503020204020204" pitchFamily="34" charset="-122"/>
              </a:rPr>
              <a:t>ID</a:t>
            </a:r>
            <a:r>
              <a:rPr lang="zh-CN" altLang="en-US" b="1" dirty="0">
                <a:latin typeface="微软雅黑" panose="020B0503020204020204" pitchFamily="34" charset="-122"/>
                <a:ea typeface="微软雅黑" panose="020B0503020204020204" pitchFamily="34" charset="-122"/>
              </a:rPr>
              <a:t>也不会变化。</a:t>
            </a:r>
            <a:endParaRPr lang="zh-CN" altLang="en-US" dirty="0">
              <a:latin typeface="微软雅黑" panose="020B0503020204020204" pitchFamily="34" charset="-122"/>
              <a:ea typeface="微软雅黑" panose="020B0503020204020204" pitchFamily="34" charset="-122"/>
            </a:endParaRPr>
          </a:p>
        </p:txBody>
      </p:sp>
      <p:pic>
        <p:nvPicPr>
          <p:cNvPr id="32770" name="图片 1"/>
          <p:cNvPicPr>
            <a:picLocks noChangeAspect="1"/>
          </p:cNvPicPr>
          <p:nvPr/>
        </p:nvPicPr>
        <p:blipFill>
          <a:blip r:embed="rId1"/>
          <a:stretch>
            <a:fillRect/>
          </a:stretch>
        </p:blipFill>
        <p:spPr>
          <a:xfrm>
            <a:off x="768910" y="1765387"/>
            <a:ext cx="9456245" cy="4446356"/>
          </a:xfrm>
          <a:prstGeom prst="rect">
            <a:avLst/>
          </a:prstGeom>
          <a:noFill/>
          <a:ln w="9525">
            <a:noFill/>
          </a:ln>
        </p:spPr>
      </p:pic>
      <p:sp>
        <p:nvSpPr>
          <p:cNvPr id="27658" name="矩形 4"/>
          <p:cNvSpPr/>
          <p:nvPr/>
        </p:nvSpPr>
        <p:spPr>
          <a:xfrm>
            <a:off x="8579003" y="5021180"/>
            <a:ext cx="2196986" cy="922020"/>
          </a:xfrm>
          <a:prstGeom prst="rect">
            <a:avLst/>
          </a:prstGeom>
          <a:noFill/>
          <a:ln w="9525">
            <a:noFill/>
          </a:ln>
        </p:spPr>
        <p:txBody>
          <a:bodyPr anchor="t">
            <a:spAutoFit/>
          </a:bodyPr>
          <a:p>
            <a:pPr>
              <a:buFont typeface="Arial" panose="020B0604020202020204" pitchFamily="34" charset="0"/>
              <a:buNone/>
            </a:pPr>
            <a:r>
              <a:rPr lang="zh-CN" altLang="en-US" b="1" dirty="0">
                <a:solidFill>
                  <a:srgbClr val="FF0000"/>
                </a:solidFill>
                <a:latin typeface="Calibri" panose="020F0502020204030204" charset="0"/>
                <a:ea typeface="宋体" panose="02010600030101010101" pitchFamily="2" charset="-122"/>
              </a:rPr>
              <a:t>宝贝的推荐，上架，下架，删除等都在此栏目进行操作。</a:t>
            </a:r>
            <a:endParaRPr lang="zh-CN" altLang="en-US" b="1" dirty="0">
              <a:solidFill>
                <a:srgbClr val="FF0000"/>
              </a:solidFill>
              <a:latin typeface="Calibri" panose="020F050202020403020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box(in)">
                                      <p:cBhvr>
                                        <p:cTn id="7"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4" name="矩形 5"/>
          <p:cNvSpPr/>
          <p:nvPr/>
        </p:nvSpPr>
        <p:spPr>
          <a:xfrm>
            <a:off x="684777" y="1087560"/>
            <a:ext cx="7487847" cy="306705"/>
          </a:xfrm>
          <a:prstGeom prst="rect">
            <a:avLst/>
          </a:prstGeom>
          <a:noFill/>
          <a:ln w="9525">
            <a:noFill/>
          </a:ln>
        </p:spPr>
        <p:txBody>
          <a:bodyPr anchor="t">
            <a:spAutoFit/>
          </a:bodyPr>
          <a:p>
            <a:pPr>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）橱窗推荐个数显示页面：</a:t>
            </a:r>
            <a:endParaRPr lang="zh-CN" altLang="en-US" sz="1400" dirty="0">
              <a:latin typeface="微软雅黑" panose="020B0503020204020204" pitchFamily="34" charset="-122"/>
              <a:ea typeface="微软雅黑" panose="020B0503020204020204" pitchFamily="34" charset="-122"/>
            </a:endParaRPr>
          </a:p>
        </p:txBody>
      </p:sp>
      <p:pic>
        <p:nvPicPr>
          <p:cNvPr id="33794" name="图片 1"/>
          <p:cNvPicPr>
            <a:picLocks noChangeAspect="1"/>
          </p:cNvPicPr>
          <p:nvPr/>
        </p:nvPicPr>
        <p:blipFill>
          <a:blip r:embed="rId1"/>
          <a:stretch>
            <a:fillRect/>
          </a:stretch>
        </p:blipFill>
        <p:spPr>
          <a:xfrm>
            <a:off x="1516293" y="1394567"/>
            <a:ext cx="9159398" cy="5386107"/>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2"/>
          <p:cNvSpPr/>
          <p:nvPr/>
        </p:nvSpPr>
        <p:spPr>
          <a:xfrm>
            <a:off x="826057" y="1124070"/>
            <a:ext cx="8603802" cy="1614805"/>
          </a:xfrm>
          <a:prstGeom prst="rect">
            <a:avLst/>
          </a:prstGeom>
          <a:noFill/>
          <a:ln w="9525">
            <a:noFill/>
          </a:ln>
        </p:spPr>
        <p:txBody>
          <a:bodyPr anchor="t">
            <a:spAutoFit/>
          </a:bodyPr>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橱窗推荐</a:t>
            </a:r>
            <a:endParaRPr lang="zh-CN" altLang="en-US" sz="16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橱窗推荐宝贝</a:t>
            </a:r>
            <a:r>
              <a:rPr lang="zh-CN" altLang="en-US" dirty="0">
                <a:solidFill>
                  <a:srgbClr val="000000"/>
                </a:solidFill>
                <a:latin typeface="Calibri" panose="020F0502020204030204" charset="0"/>
                <a:ea typeface="宋体" panose="02010600030101010101" pitchFamily="2" charset="-122"/>
              </a:rPr>
              <a:t>当买家在淘宝页面选择搜索或者点击“我要买”根据类目来搜索时，出现在搜索页面中。</a:t>
            </a:r>
            <a:r>
              <a:rPr lang="zh-CN" altLang="en-US" sz="1600" dirty="0">
                <a:latin typeface="微软雅黑" panose="020B0503020204020204" pitchFamily="34" charset="-122"/>
                <a:ea typeface="微软雅黑" panose="020B0503020204020204" pitchFamily="34" charset="-122"/>
              </a:rPr>
              <a:t>每个卖家可以根据信用级别与销售情况获得不同数量的橱窗推荐位。</a:t>
            </a:r>
            <a:endParaRPr lang="en-US" altLang="zh-CN"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）勾选宝贝</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橱窗推荐</a:t>
            </a:r>
            <a:endParaRPr lang="zh-CN" altLang="en-US" sz="1400" b="1" dirty="0">
              <a:latin typeface="微软雅黑" panose="020B0503020204020204" pitchFamily="34" charset="-122"/>
              <a:ea typeface="微软雅黑" panose="020B0503020204020204" pitchFamily="34" charset="-122"/>
            </a:endParaRPr>
          </a:p>
        </p:txBody>
      </p:sp>
      <p:sp>
        <p:nvSpPr>
          <p:cNvPr id="28677" name="矩形 4"/>
          <p:cNvSpPr/>
          <p:nvPr/>
        </p:nvSpPr>
        <p:spPr>
          <a:xfrm>
            <a:off x="826057" y="2724187"/>
            <a:ext cx="8497445" cy="306705"/>
          </a:xfrm>
          <a:prstGeom prst="rect">
            <a:avLst/>
          </a:prstGeom>
          <a:noFill/>
          <a:ln w="9525">
            <a:noFill/>
          </a:ln>
        </p:spPr>
        <p:txBody>
          <a:bodyPr anchor="t">
            <a:spAutoFit/>
          </a:bodyPr>
          <a:p>
            <a:pPr>
              <a:buFont typeface="Arial" panose="020B0604020202020204" pitchFamily="34" charset="0"/>
              <a:buNone/>
            </a:pP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）橱窗推荐设置成功后，出售中的宝贝中有显示“推荐”字样</a:t>
            </a:r>
            <a:endParaRPr lang="zh-CN" altLang="en-US" sz="1400" b="1" dirty="0">
              <a:latin typeface="微软雅黑" panose="020B0503020204020204" pitchFamily="34" charset="-122"/>
              <a:ea typeface="微软雅黑" panose="020B0503020204020204" pitchFamily="34" charset="-122"/>
            </a:endParaRPr>
          </a:p>
        </p:txBody>
      </p:sp>
      <p:pic>
        <p:nvPicPr>
          <p:cNvPr id="34819" name="图片 1"/>
          <p:cNvPicPr>
            <a:picLocks noChangeAspect="1"/>
          </p:cNvPicPr>
          <p:nvPr/>
        </p:nvPicPr>
        <p:blipFill>
          <a:blip r:embed="rId1"/>
          <a:stretch>
            <a:fillRect/>
          </a:stretch>
        </p:blipFill>
        <p:spPr>
          <a:xfrm>
            <a:off x="699064" y="3044845"/>
            <a:ext cx="9503868" cy="3695508"/>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charRg st="7" end="83"/>
                                            </p:txEl>
                                          </p:spTgt>
                                        </p:tgtEl>
                                        <p:attrNameLst>
                                          <p:attrName>style.visibility</p:attrName>
                                        </p:attrNameLst>
                                      </p:cBhvr>
                                      <p:to>
                                        <p:strVal val="visible"/>
                                      </p:to>
                                    </p:set>
                                    <p:animEffect transition="in" filter="blinds(horizontal)">
                                      <p:cBhvr>
                                        <p:cTn id="7" dur="500"/>
                                        <p:tgtEl>
                                          <p:spTgt spid="28675">
                                            <p:txEl>
                                              <p:charRg st="7"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charRg st="83" end="95"/>
                                            </p:txEl>
                                          </p:spTgt>
                                        </p:tgtEl>
                                        <p:attrNameLst>
                                          <p:attrName>style.visibility</p:attrName>
                                        </p:attrNameLst>
                                      </p:cBhvr>
                                      <p:to>
                                        <p:strVal val="visible"/>
                                      </p:to>
                                    </p:set>
                                    <p:animEffect transition="in" filter="blinds(horizontal)">
                                      <p:cBhvr>
                                        <p:cTn id="12" dur="500"/>
                                        <p:tgtEl>
                                          <p:spTgt spid="28675">
                                            <p:txEl>
                                              <p:charRg st="83" end="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box(in)">
                                      <p:cBhvr>
                                        <p:cTn id="1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
          <p:cNvSpPr txBox="1"/>
          <p:nvPr/>
        </p:nvSpPr>
        <p:spPr>
          <a:xfrm>
            <a:off x="2854776" y="476404"/>
            <a:ext cx="8137101" cy="503212"/>
          </a:xfrm>
          <a:prstGeom prst="rect">
            <a:avLst/>
          </a:prstGeom>
          <a:noFill/>
          <a:ln w="9525">
            <a:noFill/>
          </a:ln>
        </p:spPr>
        <p:txBody>
          <a:bodyPr anchor="t"/>
          <a:p>
            <a:pPr algn="r" eaLnBrk="0" hangingPunct="0">
              <a:lnSpc>
                <a:spcPct val="80000"/>
              </a:lnSpc>
            </a:pPr>
            <a:r>
              <a:rPr lang="zh-CN" altLang="en-US" sz="3200" dirty="0">
                <a:solidFill>
                  <a:srgbClr val="0070C0"/>
                </a:solidFill>
                <a:latin typeface="微软雅黑" panose="020B0503020204020204" pitchFamily="34" charset="-122"/>
                <a:ea typeface="微软雅黑" panose="020B0503020204020204" pitchFamily="34" charset="-122"/>
              </a:rPr>
              <a:t>物流与宝贝管理</a:t>
            </a:r>
            <a:r>
              <a:rPr lang="en-US" altLang="zh-CN" sz="3200" dirty="0">
                <a:solidFill>
                  <a:srgbClr val="0070C0"/>
                </a:solidFill>
                <a:latin typeface="微软雅黑" panose="020B0503020204020204" pitchFamily="34" charset="-122"/>
                <a:ea typeface="微软雅黑" panose="020B0503020204020204" pitchFamily="34" charset="-122"/>
              </a:rPr>
              <a:t>——</a:t>
            </a:r>
            <a:r>
              <a:rPr lang="zh-CN" altLang="en-US" sz="3200" dirty="0">
                <a:solidFill>
                  <a:srgbClr val="0070C0"/>
                </a:solidFill>
                <a:latin typeface="微软雅黑" panose="020B0503020204020204" pitchFamily="34" charset="-122"/>
                <a:ea typeface="微软雅黑" panose="020B0503020204020204" pitchFamily="34" charset="-122"/>
              </a:rPr>
              <a:t>运费模板设置</a:t>
            </a:r>
            <a:endParaRPr lang="zh-CN" altLang="en-US" sz="3200" dirty="0">
              <a:solidFill>
                <a:srgbClr val="0070C0"/>
              </a:solidFill>
              <a:latin typeface="微软雅黑" panose="020B0503020204020204" pitchFamily="34" charset="-122"/>
              <a:ea typeface="微软雅黑" panose="020B0503020204020204" pitchFamily="34" charset="-122"/>
            </a:endParaRPr>
          </a:p>
        </p:txBody>
      </p:sp>
      <p:pic>
        <p:nvPicPr>
          <p:cNvPr id="35842" name="图片 2"/>
          <p:cNvPicPr>
            <a:picLocks noChangeAspect="1"/>
          </p:cNvPicPr>
          <p:nvPr/>
        </p:nvPicPr>
        <p:blipFill>
          <a:blip r:embed="rId1"/>
          <a:stretch>
            <a:fillRect/>
          </a:stretch>
        </p:blipFill>
        <p:spPr>
          <a:xfrm>
            <a:off x="1043534" y="2357494"/>
            <a:ext cx="10105499" cy="4186019"/>
          </a:xfrm>
          <a:prstGeom prst="rect">
            <a:avLst/>
          </a:prstGeom>
          <a:noFill/>
          <a:ln w="9525">
            <a:noFill/>
          </a:ln>
        </p:spPr>
      </p:pic>
      <p:sp>
        <p:nvSpPr>
          <p:cNvPr id="35843" name="文本框 3"/>
          <p:cNvSpPr txBox="1"/>
          <p:nvPr/>
        </p:nvSpPr>
        <p:spPr>
          <a:xfrm>
            <a:off x="624455" y="1341547"/>
            <a:ext cx="9432434" cy="1014730"/>
          </a:xfrm>
          <a:prstGeom prst="rect">
            <a:avLst/>
          </a:prstGeom>
          <a:noFill/>
          <a:ln w="9525">
            <a:noFill/>
          </a:ln>
        </p:spPr>
        <p:txBody>
          <a:bodyPr anchor="t">
            <a:spAutoFit/>
          </a:bodyPr>
          <a:p>
            <a:pPr eaLnBrk="0" hangingPunct="0"/>
            <a:r>
              <a:rPr lang="zh-CN" altLang="en-US" sz="2000" dirty="0">
                <a:latin typeface="微软雅黑" panose="020B0503020204020204" pitchFamily="34" charset="-122"/>
                <a:ea typeface="微软雅黑" panose="020B0503020204020204" pitchFamily="34" charset="-122"/>
              </a:rPr>
              <a:t>卖家中心</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物流管理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物流工具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新增运费模板</a:t>
            </a:r>
            <a:endParaRPr lang="en-US" altLang="zh-CN" sz="2000" dirty="0">
              <a:latin typeface="微软雅黑" panose="020B0503020204020204" pitchFamily="34" charset="-122"/>
              <a:ea typeface="微软雅黑" panose="020B0503020204020204" pitchFamily="34" charset="-122"/>
            </a:endParaRPr>
          </a:p>
          <a:p>
            <a:pPr eaLnBrk="0" hangingPunct="0"/>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一个店铺可以设置多个运费模板，可以针对不同的产品设置不同的运费模板</a:t>
            </a:r>
            <a:endParaRPr lang="en-US" altLang="zh-CN" sz="2000" dirty="0">
              <a:latin typeface="微软雅黑" panose="020B0503020204020204" pitchFamily="34" charset="-122"/>
              <a:ea typeface="微软雅黑" panose="020B0503020204020204" pitchFamily="34" charset="-122"/>
            </a:endParaRPr>
          </a:p>
          <a:p>
            <a:pPr eaLnBrk="0" hangingPunct="0"/>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运费包邮也要设置运费模板</a:t>
            </a:r>
            <a:endParaRPr lang="en-US" altLang="zh-CN" sz="20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2"/>
          <p:cNvSpPr/>
          <p:nvPr/>
        </p:nvSpPr>
        <p:spPr>
          <a:xfrm>
            <a:off x="624455" y="1268526"/>
            <a:ext cx="9792777" cy="737235"/>
          </a:xfrm>
          <a:prstGeom prst="rect">
            <a:avLst/>
          </a:prstGeom>
          <a:noFill/>
          <a:ln w="9525">
            <a:noFill/>
          </a:ln>
        </p:spPr>
        <p:txBody>
          <a:bodyPr anchor="t">
            <a:spAutoFit/>
          </a:bodyPr>
          <a:p>
            <a:pPr eaLnBrk="0" hangingPunct="0">
              <a:lnSpc>
                <a:spcPct val="150000"/>
              </a:lnSpc>
            </a:pP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）选择商品支持的运送方式。目前淘宝提供了</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种运送方式：平邮、快递公司、</a:t>
            </a:r>
            <a:r>
              <a:rPr lang="en-US" altLang="zh-CN" sz="1400" dirty="0">
                <a:latin typeface="微软雅黑" panose="020B0503020204020204" pitchFamily="34" charset="-122"/>
                <a:ea typeface="微软雅黑" panose="020B0503020204020204" pitchFamily="34" charset="-122"/>
              </a:rPr>
              <a:t>EMS</a:t>
            </a:r>
            <a:r>
              <a:rPr lang="zh-CN" altLang="en-US" sz="1400" dirty="0">
                <a:latin typeface="微软雅黑" panose="020B0503020204020204" pitchFamily="34" charset="-122"/>
                <a:ea typeface="微软雅黑" panose="020B0503020204020204" pitchFamily="34" charset="-122"/>
              </a:rPr>
              <a:t>。只要选择支持的运送方式就可以了。并为选择的运送方式设置具体的运费。</a:t>
            </a:r>
            <a:endParaRPr lang="zh-CN" altLang="en-US" sz="1400" dirty="0">
              <a:latin typeface="微软雅黑" panose="020B0503020204020204" pitchFamily="34" charset="-122"/>
              <a:ea typeface="微软雅黑" panose="020B0503020204020204" pitchFamily="34" charset="-122"/>
            </a:endParaRPr>
          </a:p>
        </p:txBody>
      </p:sp>
      <p:sp>
        <p:nvSpPr>
          <p:cNvPr id="36866" name="标题 1"/>
          <p:cNvSpPr txBox="1"/>
          <p:nvPr/>
        </p:nvSpPr>
        <p:spPr>
          <a:xfrm>
            <a:off x="3502443" y="477992"/>
            <a:ext cx="7489435" cy="503211"/>
          </a:xfrm>
          <a:prstGeom prst="rect">
            <a:avLst/>
          </a:prstGeom>
          <a:noFill/>
          <a:ln w="9525">
            <a:noFill/>
          </a:ln>
        </p:spPr>
        <p:txBody>
          <a:bodyPr anchor="t"/>
          <a:p>
            <a:pPr algn="r" eaLnBrk="0" hangingPunct="0">
              <a:lnSpc>
                <a:spcPct val="90000"/>
              </a:lnSpc>
            </a:pPr>
            <a:r>
              <a:rPr lang="zh-CN" altLang="en-US" sz="3200" dirty="0">
                <a:latin typeface="微软雅黑" panose="020B0503020204020204" pitchFamily="34" charset="-122"/>
                <a:ea typeface="微软雅黑" panose="020B0503020204020204" pitchFamily="34" charset="-122"/>
              </a:rPr>
              <a:t>物流与运费管理</a:t>
            </a:r>
            <a:endParaRPr lang="zh-CN" altLang="en-US" sz="3200" dirty="0">
              <a:latin typeface="微软雅黑" panose="020B0503020204020204" pitchFamily="34" charset="-122"/>
              <a:ea typeface="微软雅黑" panose="020B0503020204020204" pitchFamily="34" charset="-122"/>
            </a:endParaRPr>
          </a:p>
        </p:txBody>
      </p:sp>
      <p:pic>
        <p:nvPicPr>
          <p:cNvPr id="36867" name="图片 1"/>
          <p:cNvPicPr>
            <a:picLocks noChangeAspect="1"/>
          </p:cNvPicPr>
          <p:nvPr/>
        </p:nvPicPr>
        <p:blipFill>
          <a:blip r:embed="rId1"/>
          <a:srcRect l="9715" r="18370"/>
          <a:stretch>
            <a:fillRect/>
          </a:stretch>
        </p:blipFill>
        <p:spPr>
          <a:xfrm>
            <a:off x="1349905" y="2006674"/>
            <a:ext cx="9735631" cy="4730504"/>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2"/>
          <p:cNvSpPr/>
          <p:nvPr/>
        </p:nvSpPr>
        <p:spPr>
          <a:xfrm>
            <a:off x="624455" y="1000251"/>
            <a:ext cx="9432434" cy="1753235"/>
          </a:xfrm>
          <a:prstGeom prst="rect">
            <a:avLst/>
          </a:prstGeom>
          <a:noFill/>
          <a:ln w="9525">
            <a:noFill/>
          </a:ln>
        </p:spPr>
        <p:txBody>
          <a:bodyPr anchor="t">
            <a:spAutoFit/>
          </a:bodyPr>
          <a:p>
            <a:pPr eaLnBrk="0" hangingPunct="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设置指定地区的运费。您点击了“为指定地区设置运费”，自动会弹出一个包含地区信息的提示框。只需要在此勾选指定的地区，点击左下角“确定”按钮，这样运费就可以应用到指定地区了。（虚线上面的地区为大范围区域，如勾选“东北”，虚线下的省份辽宁、吉林、黑龙江都会被选择上）</a:t>
            </a:r>
            <a:endParaRPr lang="zh-CN" altLang="en-US" dirty="0">
              <a:latin typeface="微软雅黑" panose="020B0503020204020204" pitchFamily="34" charset="-122"/>
              <a:ea typeface="微软雅黑" panose="020B0503020204020204" pitchFamily="34" charset="-122"/>
            </a:endParaRPr>
          </a:p>
        </p:txBody>
      </p:sp>
      <p:sp>
        <p:nvSpPr>
          <p:cNvPr id="37890" name="标题 1"/>
          <p:cNvSpPr txBox="1"/>
          <p:nvPr/>
        </p:nvSpPr>
        <p:spPr>
          <a:xfrm>
            <a:off x="3502443" y="477992"/>
            <a:ext cx="7489435" cy="503211"/>
          </a:xfrm>
          <a:prstGeom prst="rect">
            <a:avLst/>
          </a:prstGeom>
          <a:noFill/>
          <a:ln w="9525">
            <a:noFill/>
          </a:ln>
        </p:spPr>
        <p:txBody>
          <a:bodyPr anchor="t"/>
          <a:p>
            <a:pPr algn="r" eaLnBrk="0" hangingPunct="0">
              <a:lnSpc>
                <a:spcPct val="90000"/>
              </a:lnSpc>
            </a:pPr>
            <a:r>
              <a:rPr lang="zh-CN" altLang="en-US" sz="3200" dirty="0">
                <a:latin typeface="微软雅黑" panose="020B0503020204020204" pitchFamily="34" charset="-122"/>
                <a:ea typeface="微软雅黑" panose="020B0503020204020204" pitchFamily="34" charset="-122"/>
              </a:rPr>
              <a:t>物流管理</a:t>
            </a:r>
            <a:endParaRPr lang="zh-CN" altLang="en-US" sz="3200" dirty="0">
              <a:latin typeface="微软雅黑" panose="020B0503020204020204" pitchFamily="34" charset="-122"/>
              <a:ea typeface="微软雅黑" panose="020B0503020204020204" pitchFamily="34" charset="-122"/>
            </a:endParaRPr>
          </a:p>
        </p:txBody>
      </p:sp>
      <p:pic>
        <p:nvPicPr>
          <p:cNvPr id="37891" name="图片 1"/>
          <p:cNvPicPr>
            <a:picLocks noChangeAspect="1"/>
          </p:cNvPicPr>
          <p:nvPr/>
        </p:nvPicPr>
        <p:blipFill>
          <a:blip r:embed="rId1"/>
          <a:srcRect l="12535" r="16481" b="49579"/>
          <a:stretch>
            <a:fillRect/>
          </a:stretch>
        </p:blipFill>
        <p:spPr>
          <a:xfrm>
            <a:off x="711763" y="2932139"/>
            <a:ext cx="10769039" cy="3303415"/>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1"/>
          <p:cNvPicPr>
            <a:picLocks noChangeAspect="1"/>
          </p:cNvPicPr>
          <p:nvPr/>
        </p:nvPicPr>
        <p:blipFill>
          <a:blip r:embed="rId1"/>
          <a:stretch>
            <a:fillRect/>
          </a:stretch>
        </p:blipFill>
        <p:spPr>
          <a:xfrm>
            <a:off x="767323" y="1916192"/>
            <a:ext cx="9811826" cy="504799"/>
          </a:xfrm>
          <a:prstGeom prst="rect">
            <a:avLst/>
          </a:prstGeom>
          <a:noFill/>
          <a:ln w="9525">
            <a:noFill/>
          </a:ln>
        </p:spPr>
      </p:pic>
      <p:sp>
        <p:nvSpPr>
          <p:cNvPr id="13314" name="文本框 2"/>
          <p:cNvSpPr txBox="1"/>
          <p:nvPr/>
        </p:nvSpPr>
        <p:spPr>
          <a:xfrm>
            <a:off x="766723" y="1341547"/>
            <a:ext cx="8641900" cy="368300"/>
          </a:xfrm>
          <a:prstGeom prst="rect">
            <a:avLst/>
          </a:prstGeom>
          <a:noFill/>
          <a:ln w="9525">
            <a:noFill/>
          </a:ln>
        </p:spPr>
        <p:txBody>
          <a:bodyPr anchor="t">
            <a:spAutoFit/>
          </a:bodyPr>
          <a:p>
            <a:pPr eaLnBrk="0" hangingPunct="0"/>
            <a:r>
              <a:rPr lang="zh-CN" altLang="en-US" dirty="0">
                <a:latin typeface="微软雅黑" panose="020B0503020204020204" pitchFamily="34" charset="-122"/>
                <a:ea typeface="微软雅黑" panose="020B0503020204020204" pitchFamily="34" charset="-122"/>
              </a:rPr>
              <a:t>个人导航区</a:t>
            </a:r>
            <a:endParaRPr lang="zh-CN" altLang="en-US" dirty="0">
              <a:latin typeface="微软雅黑" panose="020B0503020204020204" pitchFamily="34" charset="-122"/>
              <a:ea typeface="微软雅黑" panose="020B0503020204020204" pitchFamily="34" charset="-122"/>
            </a:endParaRPr>
          </a:p>
        </p:txBody>
      </p:sp>
      <p:sp>
        <p:nvSpPr>
          <p:cNvPr id="13315" name="文本框 3"/>
          <p:cNvSpPr txBox="1"/>
          <p:nvPr/>
        </p:nvSpPr>
        <p:spPr>
          <a:xfrm>
            <a:off x="839744" y="2781334"/>
            <a:ext cx="9432434" cy="2999740"/>
          </a:xfrm>
          <a:prstGeom prst="rect">
            <a:avLst/>
          </a:prstGeom>
          <a:noFill/>
          <a:ln w="9525">
            <a:noFill/>
          </a:ln>
        </p:spPr>
        <p:txBody>
          <a:bodyPr anchor="t">
            <a:spAutoFit/>
          </a:bodyPr>
          <a:p>
            <a:pPr eaLnBrk="0" hangingPunct="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、我的淘宝：已买到的宝贝、我的足迹、我的上新、爱逛街、淘宝达人、新欢</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、购物车：我加入购物车未提交未付款的宝贝</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、收藏夹：加入我的收藏夹的宝贝和店铺</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、商品分类：淘宝</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个类目分类市场</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、卖家中心：我的卖家后台中心，管理已卖出的宝贝、出售中的宝贝、卖家服务和培训</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、联系客服：买家购物问题咨询和卖家开店过程中的问题咨询解决</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、网站导航：淘宝网站导航，</a:t>
            </a:r>
            <a:endParaRPr lang="zh-CN" altLang="en-US"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图片 1"/>
          <p:cNvPicPr>
            <a:picLocks noChangeAspect="1"/>
          </p:cNvPicPr>
          <p:nvPr/>
        </p:nvPicPr>
        <p:blipFill>
          <a:blip r:embed="rId1"/>
          <a:srcRect l="55" t="4500" r="-55" b="12444"/>
          <a:stretch>
            <a:fillRect/>
          </a:stretch>
        </p:blipFill>
        <p:spPr>
          <a:xfrm>
            <a:off x="403804" y="1062161"/>
            <a:ext cx="11597671" cy="5735338"/>
          </a:xfrm>
          <a:prstGeom prst="rect">
            <a:avLst/>
          </a:prstGeom>
          <a:noFill/>
          <a:ln w="9525">
            <a:noFill/>
          </a:ln>
        </p:spPr>
      </p:pic>
    </p:spTree>
    <p:custDataLst>
      <p:tags r:id="rId2"/>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矩形 2"/>
          <p:cNvSpPr/>
          <p:nvPr/>
        </p:nvSpPr>
        <p:spPr>
          <a:xfrm>
            <a:off x="762560" y="1078035"/>
            <a:ext cx="9941995" cy="1753235"/>
          </a:xfrm>
          <a:prstGeom prst="rect">
            <a:avLst/>
          </a:prstGeom>
          <a:noFill/>
          <a:ln w="9525">
            <a:noFill/>
          </a:ln>
        </p:spPr>
        <p:txBody>
          <a:bodyPr anchor="t">
            <a:spAutoFit/>
          </a:bodyPr>
          <a:p>
            <a:pPr>
              <a:lnSpc>
                <a:spcPct val="15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设置指定地区的运费。您点击了“为指定地区设置运费”，自动会弹出一个包含地区信息的提示框。只需要在此勾选指定的地区，点击左下角“确定”按钮，这样运费就可以应用到指定地区了。（虚线上面的地区为大范围区域，如勾选“东北”，虚线下的省份辽宁、吉林、黑龙江都会被选择上）</a:t>
            </a:r>
            <a:endParaRPr lang="zh-CN" altLang="en-US" dirty="0">
              <a:latin typeface="微软雅黑" panose="020B0503020204020204" pitchFamily="34" charset="-122"/>
              <a:ea typeface="微软雅黑" panose="020B0503020204020204" pitchFamily="34" charset="-122"/>
            </a:endParaRPr>
          </a:p>
        </p:txBody>
      </p:sp>
      <p:sp>
        <p:nvSpPr>
          <p:cNvPr id="39938" name="矩形 2"/>
          <p:cNvSpPr/>
          <p:nvPr/>
        </p:nvSpPr>
        <p:spPr>
          <a:xfrm>
            <a:off x="764148" y="3367091"/>
            <a:ext cx="8064080" cy="968375"/>
          </a:xfrm>
          <a:prstGeom prst="rect">
            <a:avLst/>
          </a:prstGeom>
          <a:noFill/>
          <a:ln w="9525">
            <a:noFill/>
          </a:ln>
        </p:spPr>
        <p:txBody>
          <a:bodyPr anchor="t">
            <a:spAutoFit/>
          </a:bodyPr>
          <a:p>
            <a:pPr>
              <a:lnSpc>
                <a:spcPct val="150000"/>
              </a:lnSpc>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、公益捐赠</a:t>
            </a:r>
            <a:endParaRPr lang="en-US" altLang="zh-CN" sz="20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）勾选宝贝</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设置公益宝贝</a:t>
            </a:r>
            <a:endParaRPr lang="zh-CN" altLang="en-US" b="1" dirty="0">
              <a:latin typeface="微软雅黑" panose="020B0503020204020204" pitchFamily="34" charset="-122"/>
              <a:ea typeface="微软雅黑" panose="020B0503020204020204" pitchFamily="34" charset="-122"/>
            </a:endParaRPr>
          </a:p>
        </p:txBody>
      </p:sp>
      <p:pic>
        <p:nvPicPr>
          <p:cNvPr id="39939" name="图片 1"/>
          <p:cNvPicPr>
            <a:picLocks noChangeAspect="1"/>
          </p:cNvPicPr>
          <p:nvPr/>
        </p:nvPicPr>
        <p:blipFill>
          <a:blip r:embed="rId1"/>
          <a:stretch>
            <a:fillRect/>
          </a:stretch>
        </p:blipFill>
        <p:spPr>
          <a:xfrm>
            <a:off x="967338" y="4337003"/>
            <a:ext cx="9532441" cy="2181111"/>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矩形 2"/>
          <p:cNvSpPr/>
          <p:nvPr/>
        </p:nvSpPr>
        <p:spPr>
          <a:xfrm>
            <a:off x="1545158" y="1124070"/>
            <a:ext cx="7991059" cy="2353310"/>
          </a:xfrm>
          <a:prstGeom prst="rect">
            <a:avLst/>
          </a:prstGeom>
          <a:noFill/>
          <a:ln w="9525">
            <a:noFill/>
          </a:ln>
        </p:spPr>
        <p:txBody>
          <a:bodyPr anchor="t">
            <a:spAutoFit/>
          </a:bodyPr>
          <a:p>
            <a:pPr>
              <a:lnSpc>
                <a:spcPct val="150000"/>
              </a:lnSpc>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一、交易管理</a:t>
            </a:r>
            <a:endParaRPr lang="zh-CN" altLang="en-US"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交易流程：</a:t>
            </a:r>
            <a:r>
              <a:rPr lang="zh-CN" altLang="en-US" sz="1600" dirty="0">
                <a:latin typeface="微软雅黑" panose="020B0503020204020204" pitchFamily="34" charset="-122"/>
                <a:ea typeface="微软雅黑" panose="020B0503020204020204" pitchFamily="34" charset="-122"/>
              </a:rPr>
              <a:t>买家拍下</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（卖家修改</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关闭）</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买家付款</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卖家发货</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买家确认收货</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交易成功</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（进行交易评价）</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交易状态：</a:t>
            </a:r>
            <a:r>
              <a:rPr lang="zh-CN" altLang="en-US" sz="1600" dirty="0">
                <a:latin typeface="微软雅黑" panose="020B0503020204020204" pitchFamily="34" charset="-122"/>
                <a:ea typeface="微软雅黑" panose="020B0503020204020204" pitchFamily="34" charset="-122"/>
              </a:rPr>
              <a:t>等待买家付款；买家已付款，等待卖家发货；卖家已发货，等待买家确认收货；交易成功；交易关闭</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rPr>
              <a:t>各交易状态下的超时时间与超时规则</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4100" name="Picture 6"/>
          <p:cNvPicPr>
            <a:picLocks noChangeAspect="1"/>
          </p:cNvPicPr>
          <p:nvPr/>
        </p:nvPicPr>
        <p:blipFill>
          <a:blip r:embed="rId1"/>
          <a:stretch>
            <a:fillRect/>
          </a:stretch>
        </p:blipFill>
        <p:spPr>
          <a:xfrm>
            <a:off x="1688025" y="3573455"/>
            <a:ext cx="8908586" cy="3095464"/>
          </a:xfrm>
          <a:prstGeom prst="rect">
            <a:avLst/>
          </a:prstGeom>
          <a:noFill/>
          <a:ln w="9525">
            <a:noFill/>
          </a:ln>
        </p:spPr>
      </p:pic>
      <p:sp>
        <p:nvSpPr>
          <p:cNvPr id="40963" name="文本框 1"/>
          <p:cNvSpPr txBox="1"/>
          <p:nvPr/>
        </p:nvSpPr>
        <p:spPr>
          <a:xfrm>
            <a:off x="4967629" y="4190960"/>
            <a:ext cx="2350965" cy="306705"/>
          </a:xfrm>
          <a:prstGeom prst="rect">
            <a:avLst/>
          </a:prstGeom>
          <a:noFill/>
          <a:ln w="9525">
            <a:noFill/>
          </a:ln>
        </p:spPr>
        <p:txBody>
          <a:bodyPr wrap="square" anchor="t">
            <a:spAutoFit/>
          </a:bodyPr>
          <a:p>
            <a:r>
              <a:rPr lang="zh-CN" altLang="en-US" sz="1400" b="1">
                <a:solidFill>
                  <a:srgbClr val="FF0000"/>
                </a:solidFill>
                <a:latin typeface="Arial" panose="020B0604020202020204" pitchFamily="34" charset="0"/>
                <a:ea typeface="宋体" panose="02010600030101010101" pitchFamily="2" charset="-122"/>
              </a:rPr>
              <a:t>新规则改为</a:t>
            </a:r>
            <a:r>
              <a:rPr lang="en-US" altLang="zh-CN" sz="1400" b="1">
                <a:solidFill>
                  <a:srgbClr val="FF0000"/>
                </a:solidFill>
                <a:latin typeface="Arial" panose="020B0604020202020204" pitchFamily="34" charset="0"/>
                <a:ea typeface="宋体" panose="02010600030101010101" pitchFamily="2" charset="-122"/>
              </a:rPr>
              <a:t>1</a:t>
            </a:r>
            <a:r>
              <a:rPr lang="zh-CN" altLang="en-US" sz="1400" b="1">
                <a:solidFill>
                  <a:srgbClr val="FF0000"/>
                </a:solidFill>
                <a:latin typeface="Arial" panose="020B0604020202020204" pitchFamily="34" charset="0"/>
                <a:ea typeface="宋体" panose="02010600030101010101" pitchFamily="2" charset="-122"/>
              </a:rPr>
              <a:t>天</a:t>
            </a:r>
            <a:endParaRPr lang="zh-CN" altLang="en-US" sz="1400" b="1">
              <a:solidFill>
                <a:srgbClr val="FF0000"/>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charRg st="7" end="60"/>
                                            </p:txEl>
                                          </p:spTgt>
                                        </p:tgtEl>
                                        <p:attrNameLst>
                                          <p:attrName>style.visibility</p:attrName>
                                        </p:attrNameLst>
                                      </p:cBhvr>
                                      <p:to>
                                        <p:strVal val="visible"/>
                                      </p:to>
                                    </p:set>
                                    <p:animEffect transition="in" filter="blinds(horizontal)">
                                      <p:cBhvr>
                                        <p:cTn id="7" dur="500"/>
                                        <p:tgtEl>
                                          <p:spTgt spid="4099">
                                            <p:txEl>
                                              <p:charRg st="7" end="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charRg st="60" end="112"/>
                                            </p:txEl>
                                          </p:spTgt>
                                        </p:tgtEl>
                                        <p:attrNameLst>
                                          <p:attrName>style.visibility</p:attrName>
                                        </p:attrNameLst>
                                      </p:cBhvr>
                                      <p:to>
                                        <p:strVal val="visible"/>
                                      </p:to>
                                    </p:set>
                                    <p:animEffect transition="in" filter="blinds(horizontal)">
                                      <p:cBhvr>
                                        <p:cTn id="12" dur="500"/>
                                        <p:tgtEl>
                                          <p:spTgt spid="4099">
                                            <p:txEl>
                                              <p:charRg st="60" end="1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charRg st="112" end="132"/>
                                            </p:txEl>
                                          </p:spTgt>
                                        </p:tgtEl>
                                        <p:attrNameLst>
                                          <p:attrName>style.visibility</p:attrName>
                                        </p:attrNameLst>
                                      </p:cBhvr>
                                      <p:to>
                                        <p:strVal val="visible"/>
                                      </p:to>
                                    </p:set>
                                    <p:animEffect transition="in" filter="blinds(horizontal)">
                                      <p:cBhvr>
                                        <p:cTn id="17" dur="500"/>
                                        <p:tgtEl>
                                          <p:spTgt spid="4099">
                                            <p:txEl>
                                              <p:charRg st="112" end="1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ox(in)">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矩形 2"/>
          <p:cNvSpPr/>
          <p:nvPr/>
        </p:nvSpPr>
        <p:spPr>
          <a:xfrm>
            <a:off x="840344" y="1066923"/>
            <a:ext cx="8387913" cy="337185"/>
          </a:xfrm>
          <a:prstGeom prst="rect">
            <a:avLst/>
          </a:prstGeom>
          <a:noFill/>
          <a:ln w="9525">
            <a:noFill/>
          </a:ln>
        </p:spPr>
        <p:txBody>
          <a:bodyPr anchor="t">
            <a:spAutoFit/>
          </a:bodyPr>
          <a:p>
            <a:pPr>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交易管理入口：我的淘宝</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我是卖家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已卖出宝贝</a:t>
            </a:r>
            <a:endParaRPr lang="zh-CN" altLang="en-US" sz="1600" b="1" dirty="0">
              <a:latin typeface="微软雅黑" panose="020B0503020204020204" pitchFamily="34" charset="-122"/>
              <a:ea typeface="微软雅黑" panose="020B0503020204020204" pitchFamily="34" charset="-122"/>
            </a:endParaRPr>
          </a:p>
        </p:txBody>
      </p:sp>
      <p:pic>
        <p:nvPicPr>
          <p:cNvPr id="41986" name="图片 1"/>
          <p:cNvPicPr>
            <a:picLocks noChangeAspect="1"/>
          </p:cNvPicPr>
          <p:nvPr/>
        </p:nvPicPr>
        <p:blipFill>
          <a:blip r:embed="rId1"/>
          <a:stretch>
            <a:fillRect/>
          </a:stretch>
        </p:blipFill>
        <p:spPr>
          <a:xfrm>
            <a:off x="910191" y="1466952"/>
            <a:ext cx="9995966" cy="5252764"/>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2"/>
          <p:cNvSpPr/>
          <p:nvPr/>
        </p:nvSpPr>
        <p:spPr>
          <a:xfrm>
            <a:off x="949876" y="1111371"/>
            <a:ext cx="7992647" cy="783590"/>
          </a:xfrm>
          <a:prstGeom prst="rect">
            <a:avLst/>
          </a:prstGeom>
          <a:noFill/>
          <a:ln w="9525">
            <a:noFill/>
          </a:ln>
        </p:spPr>
        <p:txBody>
          <a:bodyPr anchor="t">
            <a:spAutoFit/>
          </a:bodyPr>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交易关闭</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修改价格</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交易删除</a:t>
            </a:r>
            <a:endParaRPr lang="zh-CN" altLang="en-US" sz="16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）在“等待买家付款”状态下，卖家可以自主关闭交易</a:t>
            </a:r>
            <a:endParaRPr lang="zh-CN" altLang="en-US" sz="1400" dirty="0">
              <a:latin typeface="微软雅黑" panose="020B0503020204020204" pitchFamily="34" charset="-122"/>
              <a:ea typeface="微软雅黑" panose="020B0503020204020204" pitchFamily="34" charset="-122"/>
            </a:endParaRPr>
          </a:p>
        </p:txBody>
      </p:sp>
      <p:sp>
        <p:nvSpPr>
          <p:cNvPr id="6149" name="矩形 4"/>
          <p:cNvSpPr/>
          <p:nvPr/>
        </p:nvSpPr>
        <p:spPr>
          <a:xfrm>
            <a:off x="1021310" y="3632189"/>
            <a:ext cx="6984636" cy="306705"/>
          </a:xfrm>
          <a:prstGeom prst="rect">
            <a:avLst/>
          </a:prstGeom>
          <a:noFill/>
          <a:ln w="9525">
            <a:noFill/>
          </a:ln>
        </p:spPr>
        <p:txBody>
          <a:bodyPr anchor="t">
            <a:spAutoFit/>
          </a:bodyPr>
          <a:p>
            <a:pPr>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）选择关闭交易的原因，“确定”后，交易状态就变更为“交易关闭”</a:t>
            </a:r>
            <a:endParaRPr lang="zh-CN" altLang="en-US" sz="1400" dirty="0">
              <a:latin typeface="微软雅黑" panose="020B0503020204020204" pitchFamily="34" charset="-122"/>
              <a:ea typeface="微软雅黑" panose="020B0503020204020204" pitchFamily="34" charset="-122"/>
            </a:endParaRPr>
          </a:p>
        </p:txBody>
      </p:sp>
      <p:pic>
        <p:nvPicPr>
          <p:cNvPr id="6150" name="Picture 3"/>
          <p:cNvPicPr>
            <a:picLocks noChangeAspect="1"/>
          </p:cNvPicPr>
          <p:nvPr/>
        </p:nvPicPr>
        <p:blipFill>
          <a:blip r:embed="rId1"/>
          <a:srcRect l="581" t="5905" r="1195" b="5000"/>
          <a:stretch>
            <a:fillRect/>
          </a:stretch>
        </p:blipFill>
        <p:spPr>
          <a:xfrm>
            <a:off x="3143686" y="4221122"/>
            <a:ext cx="5689304" cy="2376363"/>
          </a:xfrm>
          <a:prstGeom prst="rect">
            <a:avLst/>
          </a:prstGeom>
          <a:noFill/>
          <a:ln w="9525">
            <a:noFill/>
          </a:ln>
        </p:spPr>
      </p:pic>
      <p:pic>
        <p:nvPicPr>
          <p:cNvPr id="69637" name="Picture 5" descr="C:\Users\Administrator\Desktop\关闭.png关闭"/>
          <p:cNvPicPr>
            <a:picLocks noChangeAspect="1"/>
          </p:cNvPicPr>
          <p:nvPr/>
        </p:nvPicPr>
        <p:blipFill>
          <a:blip r:embed="rId2"/>
          <a:srcRect/>
          <a:stretch>
            <a:fillRect/>
          </a:stretch>
        </p:blipFill>
        <p:spPr>
          <a:xfrm>
            <a:off x="696557" y="4473840"/>
            <a:ext cx="11118850" cy="1628690"/>
          </a:xfrm>
          <a:prstGeom prst="rect">
            <a:avLst/>
          </a:prstGeom>
          <a:noFill/>
          <a:ln w="9525">
            <a:noFill/>
          </a:ln>
        </p:spPr>
      </p:pic>
      <p:pic>
        <p:nvPicPr>
          <p:cNvPr id="2" name="图片 1"/>
          <p:cNvPicPr>
            <a:picLocks noChangeAspect="1"/>
          </p:cNvPicPr>
          <p:nvPr/>
        </p:nvPicPr>
        <p:blipFill>
          <a:blip r:embed="rId3"/>
          <a:stretch>
            <a:fillRect/>
          </a:stretch>
        </p:blipFill>
        <p:spPr>
          <a:xfrm>
            <a:off x="1196340" y="1799590"/>
            <a:ext cx="10118725" cy="1674495"/>
          </a:xfrm>
          <a:prstGeom prst="rect">
            <a:avLst/>
          </a:prstGeom>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500"/>
                                        <p:tgtEl>
                                          <p:spTgt spid="6149"/>
                                        </p:tgtEl>
                                      </p:cBhvr>
                                    </p:animEffect>
                                  </p:childTnLst>
                                </p:cTn>
                              </p:par>
                              <p:par>
                                <p:cTn id="13" presetID="3" presetClass="entr" presetSubtype="1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blinds(horizontal)">
                                      <p:cBhvr>
                                        <p:cTn id="15" dur="500"/>
                                        <p:tgtEl>
                                          <p:spTgt spid="61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9637"/>
                                        </p:tgtEl>
                                        <p:attrNameLst>
                                          <p:attrName>style.visibility</p:attrName>
                                        </p:attrNameLst>
                                      </p:cBhvr>
                                      <p:to>
                                        <p:strVal val="visible"/>
                                      </p:to>
                                    </p:set>
                                    <p:animEffect transition="in" filter="blinds(horizontal)">
                                      <p:cBhvr>
                                        <p:cTn id="20"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矩形 2"/>
          <p:cNvSpPr/>
          <p:nvPr/>
        </p:nvSpPr>
        <p:spPr>
          <a:xfrm>
            <a:off x="899078" y="1124070"/>
            <a:ext cx="7992647" cy="306705"/>
          </a:xfrm>
          <a:prstGeom prst="rect">
            <a:avLst/>
          </a:prstGeom>
          <a:noFill/>
          <a:ln w="9525">
            <a:noFill/>
          </a:ln>
        </p:spPr>
        <p:txBody>
          <a:bodyPr anchor="t">
            <a:spAutoFit/>
          </a:bodyPr>
          <a:p>
            <a:pPr>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）在“等待买家付款”状态下，卖家可以修改交易价格</a:t>
            </a:r>
            <a:endParaRPr lang="zh-CN" altLang="en-US" sz="1400" dirty="0">
              <a:latin typeface="微软雅黑" panose="020B0503020204020204" pitchFamily="34" charset="-122"/>
              <a:ea typeface="微软雅黑" panose="020B0503020204020204" pitchFamily="34" charset="-122"/>
            </a:endParaRPr>
          </a:p>
        </p:txBody>
      </p:sp>
      <p:sp>
        <p:nvSpPr>
          <p:cNvPr id="7173" name="矩形 4"/>
          <p:cNvSpPr/>
          <p:nvPr/>
        </p:nvSpPr>
        <p:spPr>
          <a:xfrm>
            <a:off x="899078" y="3429000"/>
            <a:ext cx="8424424" cy="737235"/>
          </a:xfrm>
          <a:prstGeom prst="rect">
            <a:avLst/>
          </a:prstGeom>
          <a:noFill/>
          <a:ln w="9525">
            <a:noFill/>
          </a:ln>
        </p:spPr>
        <p:txBody>
          <a:bodyPr anchor="t">
            <a:spAutoFit/>
          </a:bodyPr>
          <a:p>
            <a:pPr>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）可以分别修改商品价格和邮费，如交易免邮费，也可以点击“免运费”直接操作，价格修改后点击确定，交易价格修改成功</a:t>
            </a:r>
            <a:endParaRPr lang="zh-CN" altLang="en-US" sz="1400" dirty="0">
              <a:latin typeface="微软雅黑" panose="020B0503020204020204" pitchFamily="34" charset="-122"/>
              <a:ea typeface="微软雅黑" panose="020B0503020204020204" pitchFamily="34" charset="-122"/>
            </a:endParaRPr>
          </a:p>
        </p:txBody>
      </p:sp>
      <p:sp>
        <p:nvSpPr>
          <p:cNvPr id="7175" name="矩形 6"/>
          <p:cNvSpPr/>
          <p:nvPr/>
        </p:nvSpPr>
        <p:spPr>
          <a:xfrm>
            <a:off x="1221740" y="3176905"/>
            <a:ext cx="7489825" cy="368300"/>
          </a:xfrm>
          <a:prstGeom prst="rect">
            <a:avLst/>
          </a:prstGeom>
          <a:noFill/>
          <a:ln w="9525">
            <a:noFill/>
          </a:ln>
        </p:spPr>
        <p:txBody>
          <a:bodyPr wrap="square" anchor="t">
            <a:spAutoFit/>
          </a:bodyPr>
          <a:p>
            <a:pPr>
              <a:buFont typeface="Arial" panose="020B0604020202020204" pitchFamily="34" charset="0"/>
              <a:buNone/>
            </a:pPr>
            <a:r>
              <a:rPr lang="zh-CN" altLang="en-US" dirty="0">
                <a:solidFill>
                  <a:srgbClr val="FF0000"/>
                </a:solidFill>
                <a:latin typeface="微软雅黑" panose="020B0503020204020204" pitchFamily="34" charset="-122"/>
                <a:ea typeface="微软雅黑" panose="020B0503020204020204" pitchFamily="34" charset="-122"/>
              </a:rPr>
              <a:t>注意：当买家付款后，卖家将无法修改交易价格和关闭交易。</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89660" y="1430655"/>
            <a:ext cx="9868535" cy="1737995"/>
          </a:xfrm>
          <a:prstGeom prst="rect">
            <a:avLst/>
          </a:prstGeom>
        </p:spPr>
      </p:pic>
      <p:pic>
        <p:nvPicPr>
          <p:cNvPr id="3" name="图片 2"/>
          <p:cNvPicPr>
            <a:picLocks noChangeAspect="1"/>
          </p:cNvPicPr>
          <p:nvPr/>
        </p:nvPicPr>
        <p:blipFill>
          <a:blip r:embed="rId2"/>
          <a:stretch>
            <a:fillRect/>
          </a:stretch>
        </p:blipFill>
        <p:spPr>
          <a:xfrm>
            <a:off x="2840990" y="3880485"/>
            <a:ext cx="6969760" cy="244157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box(in)">
                                      <p:cBhvr>
                                        <p:cTn id="12" dur="500"/>
                                        <p:tgtEl>
                                          <p:spTgt spid="71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box(in)">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矩形 2"/>
          <p:cNvSpPr/>
          <p:nvPr/>
        </p:nvSpPr>
        <p:spPr>
          <a:xfrm>
            <a:off x="756211" y="1412980"/>
            <a:ext cx="8352990" cy="783590"/>
          </a:xfrm>
          <a:prstGeom prst="rect">
            <a:avLst/>
          </a:prstGeom>
          <a:noFill/>
          <a:ln w="9525">
            <a:noFill/>
          </a:ln>
        </p:spPr>
        <p:txBody>
          <a:bodyPr anchor="t">
            <a:spAutoFit/>
          </a:bodyPr>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发货</a:t>
            </a:r>
            <a:endParaRPr lang="zh-CN" altLang="en-US" sz="16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）在“买家已付款”的状态下，卖家需要及时的点击“发货”，进行发货操作</a:t>
            </a:r>
            <a:endParaRPr lang="zh-CN" altLang="en-US"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56285" y="2356485"/>
            <a:ext cx="10668000" cy="163449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矩形 2"/>
          <p:cNvSpPr/>
          <p:nvPr/>
        </p:nvSpPr>
        <p:spPr>
          <a:xfrm>
            <a:off x="897491" y="1339959"/>
            <a:ext cx="7200525" cy="306705"/>
          </a:xfrm>
          <a:prstGeom prst="rect">
            <a:avLst/>
          </a:prstGeom>
          <a:noFill/>
          <a:ln w="9525">
            <a:noFill/>
          </a:ln>
        </p:spPr>
        <p:txBody>
          <a:bodyPr anchor="t">
            <a:spAutoFit/>
          </a:bodyPr>
          <a:p>
            <a:pPr>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）发货操作完成后，交易状态变更为“卖家已发货”</a:t>
            </a:r>
            <a:endParaRPr lang="zh-CN" altLang="en-US" sz="1400" dirty="0">
              <a:latin typeface="微软雅黑" panose="020B0503020204020204" pitchFamily="34" charset="-122"/>
              <a:ea typeface="微软雅黑" panose="020B0503020204020204" pitchFamily="34" charset="-122"/>
            </a:endParaRPr>
          </a:p>
        </p:txBody>
      </p:sp>
      <p:pic>
        <p:nvPicPr>
          <p:cNvPr id="12292" name="Picture 2"/>
          <p:cNvPicPr>
            <a:picLocks noChangeAspect="1"/>
          </p:cNvPicPr>
          <p:nvPr/>
        </p:nvPicPr>
        <p:blipFill>
          <a:blip r:embed="rId1"/>
          <a:srcRect l="940" t="6502" r="1558" b="7426"/>
          <a:stretch>
            <a:fillRect/>
          </a:stretch>
        </p:blipFill>
        <p:spPr>
          <a:xfrm>
            <a:off x="1424514" y="1647918"/>
            <a:ext cx="8027569" cy="1923950"/>
          </a:xfrm>
          <a:prstGeom prst="rect">
            <a:avLst/>
          </a:prstGeom>
          <a:noFill/>
          <a:ln w="9525">
            <a:noFill/>
          </a:ln>
        </p:spPr>
      </p:pic>
      <p:sp>
        <p:nvSpPr>
          <p:cNvPr id="12293" name="矩形 4"/>
          <p:cNvSpPr/>
          <p:nvPr/>
        </p:nvSpPr>
        <p:spPr>
          <a:xfrm>
            <a:off x="1113380" y="3571868"/>
            <a:ext cx="7129091" cy="306705"/>
          </a:xfrm>
          <a:prstGeom prst="rect">
            <a:avLst/>
          </a:prstGeom>
          <a:noFill/>
          <a:ln w="9525">
            <a:noFill/>
          </a:ln>
        </p:spPr>
        <p:txBody>
          <a:bodyPr anchor="t">
            <a:spAutoFit/>
          </a:bodyPr>
          <a:p>
            <a:pPr>
              <a:buFont typeface="Arial" panose="020B0604020202020204" pitchFamily="34" charset="0"/>
              <a:buNone/>
            </a:pPr>
            <a:r>
              <a:rPr lang="zh-CN" altLang="en-US" sz="1400" b="1" dirty="0">
                <a:solidFill>
                  <a:srgbClr val="FF0000"/>
                </a:solidFill>
                <a:latin typeface="微软雅黑" panose="020B0503020204020204" pitchFamily="34" charset="-122"/>
                <a:ea typeface="微软雅黑" panose="020B0503020204020204" pitchFamily="34" charset="-122"/>
              </a:rPr>
              <a:t>特别注意：卖家可以延长的发货时间可以选择：</a:t>
            </a:r>
            <a:r>
              <a:rPr lang="en-US" altLang="zh-CN" sz="1400" b="1" dirty="0">
                <a:solidFill>
                  <a:srgbClr val="FF0000"/>
                </a:solidFill>
                <a:latin typeface="微软雅黑" panose="020B0503020204020204" pitchFamily="34" charset="-122"/>
                <a:ea typeface="微软雅黑" panose="020B0503020204020204" pitchFamily="34" charset="-122"/>
              </a:rPr>
              <a:t>3</a:t>
            </a:r>
            <a:r>
              <a:rPr lang="zh-CN" altLang="en-US" sz="1400" b="1" dirty="0">
                <a:solidFill>
                  <a:srgbClr val="FF0000"/>
                </a:solidFill>
                <a:latin typeface="微软雅黑" panose="020B0503020204020204" pitchFamily="34" charset="-122"/>
                <a:ea typeface="微软雅黑" panose="020B0503020204020204" pitchFamily="34" charset="-122"/>
              </a:rPr>
              <a:t>天，</a:t>
            </a:r>
            <a:r>
              <a:rPr lang="en-US" altLang="zh-CN" sz="1400" b="1" dirty="0">
                <a:solidFill>
                  <a:srgbClr val="FF0000"/>
                </a:solidFill>
                <a:latin typeface="微软雅黑" panose="020B0503020204020204" pitchFamily="34" charset="-122"/>
                <a:ea typeface="微软雅黑" panose="020B0503020204020204" pitchFamily="34" charset="-122"/>
              </a:rPr>
              <a:t>5</a:t>
            </a:r>
            <a:r>
              <a:rPr lang="zh-CN" altLang="en-US" sz="1400" b="1" dirty="0">
                <a:solidFill>
                  <a:srgbClr val="FF0000"/>
                </a:solidFill>
                <a:latin typeface="微软雅黑" panose="020B0503020204020204" pitchFamily="34" charset="-122"/>
                <a:ea typeface="微软雅黑" panose="020B0503020204020204" pitchFamily="34" charset="-122"/>
              </a:rPr>
              <a:t>天，</a:t>
            </a:r>
            <a:r>
              <a:rPr lang="en-US" altLang="zh-CN" sz="1400" b="1" dirty="0">
                <a:solidFill>
                  <a:srgbClr val="FF0000"/>
                </a:solidFill>
                <a:latin typeface="微软雅黑" panose="020B0503020204020204" pitchFamily="34" charset="-122"/>
                <a:ea typeface="微软雅黑" panose="020B0503020204020204" pitchFamily="34" charset="-122"/>
              </a:rPr>
              <a:t>7</a:t>
            </a:r>
            <a:r>
              <a:rPr lang="zh-CN" altLang="en-US" sz="1400" b="1" dirty="0">
                <a:solidFill>
                  <a:srgbClr val="FF0000"/>
                </a:solidFill>
                <a:latin typeface="微软雅黑" panose="020B0503020204020204" pitchFamily="34" charset="-122"/>
                <a:ea typeface="微软雅黑" panose="020B0503020204020204" pitchFamily="34" charset="-122"/>
              </a:rPr>
              <a:t>天，</a:t>
            </a:r>
            <a:r>
              <a:rPr lang="en-US" altLang="zh-CN" sz="1400" b="1" dirty="0">
                <a:solidFill>
                  <a:srgbClr val="FF0000"/>
                </a:solidFill>
                <a:latin typeface="微软雅黑" panose="020B0503020204020204" pitchFamily="34" charset="-122"/>
                <a:ea typeface="微软雅黑" panose="020B0503020204020204" pitchFamily="34" charset="-122"/>
              </a:rPr>
              <a:t>10</a:t>
            </a:r>
            <a:r>
              <a:rPr lang="zh-CN" altLang="en-US" sz="1400" b="1" dirty="0">
                <a:solidFill>
                  <a:srgbClr val="FF0000"/>
                </a:solidFill>
                <a:latin typeface="微软雅黑" panose="020B0503020204020204" pitchFamily="34" charset="-122"/>
                <a:ea typeface="微软雅黑" panose="020B0503020204020204" pitchFamily="34" charset="-122"/>
              </a:rPr>
              <a:t>天；无次数限制。</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2294" name="矩形 5"/>
          <p:cNvSpPr/>
          <p:nvPr/>
        </p:nvSpPr>
        <p:spPr>
          <a:xfrm>
            <a:off x="970512" y="4054442"/>
            <a:ext cx="8675235" cy="737235"/>
          </a:xfrm>
          <a:prstGeom prst="rect">
            <a:avLst/>
          </a:prstGeom>
          <a:noFill/>
          <a:ln w="9525">
            <a:noFill/>
          </a:ln>
        </p:spPr>
        <p:txBody>
          <a:bodyPr anchor="t">
            <a:spAutoFit/>
          </a:bodyPr>
          <a:p>
            <a:pPr>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）“卖家已发货”状态下，如买家收到货，确认收货，交易状态变更为“交易成功”，交易双方可在“交易成功”后的</a:t>
            </a:r>
            <a:r>
              <a:rPr lang="en-US" altLang="zh-CN"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天内操作评价</a:t>
            </a:r>
            <a:endParaRPr lang="zh-CN" altLang="en-US" sz="1400" dirty="0">
              <a:latin typeface="微软雅黑" panose="020B0503020204020204" pitchFamily="34" charset="-122"/>
              <a:ea typeface="微软雅黑" panose="020B0503020204020204" pitchFamily="34" charset="-122"/>
            </a:endParaRPr>
          </a:p>
        </p:txBody>
      </p:sp>
      <p:pic>
        <p:nvPicPr>
          <p:cNvPr id="12295" name="Picture 3"/>
          <p:cNvPicPr>
            <a:picLocks noChangeAspect="1"/>
          </p:cNvPicPr>
          <p:nvPr/>
        </p:nvPicPr>
        <p:blipFill>
          <a:blip r:embed="rId2"/>
          <a:srcRect l="812" t="2985" r="1067" b="7547"/>
          <a:stretch>
            <a:fillRect/>
          </a:stretch>
        </p:blipFill>
        <p:spPr>
          <a:xfrm>
            <a:off x="1121317" y="4792592"/>
            <a:ext cx="9535616" cy="1957285"/>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par>
                                <p:cTn id="8" presetID="4" presetClass="entr" presetSubtype="16"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box(in)">
                                      <p:cBhvr>
                                        <p:cTn id="10" dur="500"/>
                                        <p:tgtEl>
                                          <p:spTgt spid="1229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blinds(horizontal)">
                                      <p:cBhvr>
                                        <p:cTn id="15" dur="500"/>
                                        <p:tgtEl>
                                          <p:spTgt spid="122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blinds(horizontal)">
                                      <p:cBhvr>
                                        <p:cTn id="20" dur="500"/>
                                        <p:tgtEl>
                                          <p:spTgt spid="12294"/>
                                        </p:tgtEl>
                                      </p:cBhvr>
                                    </p:animEffect>
                                  </p:childTnLst>
                                </p:cTn>
                              </p:par>
                              <p:par>
                                <p:cTn id="21" presetID="3" presetClass="entr" presetSubtype="10" fill="hold"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blinds(horizontal)">
                                      <p:cBhvr>
                                        <p:cTn id="23"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p:bldP spid="1229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txBox="1"/>
          <p:nvPr/>
        </p:nvSpPr>
        <p:spPr>
          <a:xfrm>
            <a:off x="716526" y="1285987"/>
            <a:ext cx="8229171" cy="4525727"/>
          </a:xfrm>
          <a:prstGeom prst="rect">
            <a:avLst/>
          </a:prstGeom>
          <a:noFill/>
          <a:ln w="9525">
            <a:noFill/>
          </a:ln>
        </p:spPr>
        <p:txBody>
          <a:bodyPr anchor="t"/>
          <a:p>
            <a:pPr marL="342900" indent="-342900">
              <a:spcBef>
                <a:spcPct val="20000"/>
              </a:spcBef>
              <a:buFont typeface="Arial" panose="020B0604020202020204" pitchFamily="34" charset="0"/>
              <a:buNone/>
            </a:pPr>
            <a:r>
              <a:rPr lang="zh-CN" altLang="en-US" sz="2400" dirty="0">
                <a:latin typeface="宋体" panose="02010600030101010101" pitchFamily="2" charset="-122"/>
                <a:ea typeface="Arial Unicode MS" pitchFamily="34" charset="-122"/>
              </a:rPr>
              <a:t>我的淘宝</a:t>
            </a:r>
            <a:r>
              <a:rPr lang="en-US" altLang="zh-CN" sz="2400" dirty="0">
                <a:latin typeface="宋体" panose="02010600030101010101" pitchFamily="2" charset="-122"/>
                <a:ea typeface="Arial Unicode MS" pitchFamily="34" charset="-122"/>
              </a:rPr>
              <a:t>——</a:t>
            </a:r>
            <a:r>
              <a:rPr lang="zh-CN" altLang="en-US" sz="2400" dirty="0">
                <a:latin typeface="宋体" panose="02010600030101010101" pitchFamily="2" charset="-122"/>
                <a:ea typeface="Arial Unicode MS" pitchFamily="34" charset="-122"/>
              </a:rPr>
              <a:t>已卖出的宝贝</a:t>
            </a:r>
            <a:r>
              <a:rPr lang="en-US" altLang="zh-CN" sz="2400" dirty="0">
                <a:latin typeface="宋体" panose="02010600030101010101" pitchFamily="2" charset="-122"/>
                <a:ea typeface="Arial Unicode MS" pitchFamily="34" charset="-122"/>
              </a:rPr>
              <a:t>——</a:t>
            </a:r>
            <a:r>
              <a:rPr lang="zh-CN" altLang="en-US" sz="2400" dirty="0">
                <a:latin typeface="宋体" panose="02010600030101010101" pitchFamily="2" charset="-122"/>
                <a:ea typeface="Arial Unicode MS" pitchFamily="34" charset="-122"/>
              </a:rPr>
              <a:t>退款中</a:t>
            </a:r>
            <a:endParaRPr lang="en-US" altLang="zh-CN" sz="2400" dirty="0">
              <a:latin typeface="宋体" panose="02010600030101010101" pitchFamily="2" charset="-122"/>
              <a:ea typeface="Arial Unicode MS" pitchFamily="34" charset="-122"/>
            </a:endParaRPr>
          </a:p>
          <a:p>
            <a:pPr marL="342900" indent="-342900">
              <a:spcBef>
                <a:spcPct val="20000"/>
              </a:spcBef>
              <a:buFont typeface="Arial" panose="020B0604020202020204" pitchFamily="34" charset="0"/>
              <a:buChar char="•"/>
            </a:pPr>
            <a:endParaRPr lang="en-US" altLang="zh-CN" sz="3200" dirty="0">
              <a:latin typeface="Calibri" panose="020F0502020204030204" charset="0"/>
              <a:ea typeface="宋体" panose="02010600030101010101" pitchFamily="2" charset="-122"/>
            </a:endParaRPr>
          </a:p>
          <a:p>
            <a:pPr marL="342900" indent="-342900">
              <a:spcBef>
                <a:spcPct val="20000"/>
              </a:spcBef>
              <a:buFont typeface="Arial" panose="020B0604020202020204" pitchFamily="34" charset="0"/>
              <a:buChar char="•"/>
            </a:pPr>
            <a:endParaRPr lang="en-US" altLang="zh-CN" sz="3200" dirty="0">
              <a:latin typeface="Calibri" panose="020F0502020204030204" charset="0"/>
              <a:ea typeface="宋体" panose="02010600030101010101" pitchFamily="2" charset="-122"/>
            </a:endParaRPr>
          </a:p>
          <a:p>
            <a:pPr marL="342900" indent="-342900">
              <a:spcBef>
                <a:spcPct val="20000"/>
              </a:spcBef>
              <a:buFont typeface="Arial" panose="020B0604020202020204" pitchFamily="34" charset="0"/>
              <a:buChar char="•"/>
            </a:pPr>
            <a:endParaRPr lang="en-US" altLang="zh-CN" sz="3200" dirty="0">
              <a:latin typeface="Calibri" panose="020F0502020204030204" charset="0"/>
              <a:ea typeface="宋体" panose="02010600030101010101" pitchFamily="2" charset="-122"/>
            </a:endParaRPr>
          </a:p>
          <a:p>
            <a:pPr marL="342900" indent="-342900">
              <a:spcBef>
                <a:spcPct val="20000"/>
              </a:spcBef>
              <a:buFont typeface="Arial" panose="020B0604020202020204" pitchFamily="34" charset="0"/>
              <a:buNone/>
            </a:pPr>
            <a:r>
              <a:rPr lang="en-US" altLang="zh-CN" sz="3200" dirty="0">
                <a:latin typeface="Calibri" panose="020F0502020204030204" charset="0"/>
                <a:ea typeface="宋体" panose="02010600030101010101" pitchFamily="2" charset="-122"/>
              </a:rPr>
              <a:t>  </a:t>
            </a:r>
            <a:endParaRPr lang="en-US" altLang="zh-CN" sz="3200" dirty="0">
              <a:latin typeface="Calibri" panose="020F0502020204030204" charset="0"/>
              <a:ea typeface="宋体" panose="02010600030101010101" pitchFamily="2" charset="-122"/>
            </a:endParaRPr>
          </a:p>
          <a:p>
            <a:pPr marL="342900" indent="-342900">
              <a:spcBef>
                <a:spcPct val="20000"/>
              </a:spcBef>
              <a:buFont typeface="Arial" panose="020B0604020202020204" pitchFamily="34" charset="0"/>
              <a:buNone/>
            </a:pP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r>
              <a:rPr lang="zh-CN" altLang="en-US" sz="2400" dirty="0">
                <a:latin typeface="宋体" panose="02010600030101010101" pitchFamily="2" charset="-122"/>
                <a:ea typeface="Arial Unicode MS" pitchFamily="34" charset="-122"/>
              </a:rPr>
              <a:t>注意点：</a:t>
            </a:r>
            <a:endParaRPr lang="en-US" altLang="zh-CN" sz="2400" dirty="0">
              <a:latin typeface="宋体" panose="02010600030101010101" pitchFamily="2" charset="-122"/>
              <a:ea typeface="Arial Unicode MS" pitchFamily="34" charset="-122"/>
            </a:endParaRPr>
          </a:p>
          <a:p>
            <a:pPr marL="342900" indent="-342900">
              <a:spcBef>
                <a:spcPct val="20000"/>
              </a:spcBef>
              <a:buFont typeface="Arial" panose="020B0604020202020204" pitchFamily="34" charset="0"/>
              <a:buNone/>
            </a:pPr>
            <a:r>
              <a:rPr lang="zh-CN" altLang="en-US" sz="2400" dirty="0">
                <a:latin typeface="宋体" panose="02010600030101010101" pitchFamily="2" charset="-122"/>
                <a:ea typeface="Arial Unicode MS" pitchFamily="34" charset="-122"/>
              </a:rPr>
              <a:t>    查看相关退款详情，及时与客户沟通，  帮助解 决相关问题 ，提醒关注交易超时</a:t>
            </a:r>
            <a:endParaRPr lang="zh-CN" altLang="en-US" sz="2400" dirty="0">
              <a:latin typeface="宋体" panose="02010600030101010101" pitchFamily="2" charset="-122"/>
              <a:ea typeface="Arial Unicode MS" pitchFamily="34" charset="-122"/>
            </a:endParaRPr>
          </a:p>
          <a:p>
            <a:pPr marL="342900" indent="-342900">
              <a:spcBef>
                <a:spcPct val="20000"/>
              </a:spcBef>
              <a:buFont typeface="Arial" panose="020B0604020202020204" pitchFamily="34" charset="0"/>
              <a:buChar char="•"/>
            </a:pPr>
            <a:endParaRPr lang="zh-CN" altLang="en-US" sz="3200" dirty="0">
              <a:latin typeface="Calibri" panose="020F0502020204030204" charset="0"/>
              <a:ea typeface="宋体" panose="02010600030101010101" pitchFamily="2" charset="-122"/>
            </a:endParaRPr>
          </a:p>
        </p:txBody>
      </p:sp>
      <p:pic>
        <p:nvPicPr>
          <p:cNvPr id="49154" name="图片 4" descr="1.jpg"/>
          <p:cNvPicPr>
            <a:picLocks noChangeAspect="1"/>
          </p:cNvPicPr>
          <p:nvPr/>
        </p:nvPicPr>
        <p:blipFill>
          <a:blip r:embed="rId1"/>
          <a:stretch>
            <a:fillRect/>
          </a:stretch>
        </p:blipFill>
        <p:spPr>
          <a:xfrm>
            <a:off x="818120" y="1662205"/>
            <a:ext cx="10038827" cy="2941484"/>
          </a:xfrm>
          <a:prstGeom prst="rect">
            <a:avLst/>
          </a:prstGeom>
          <a:noFill/>
          <a:ln w="9525">
            <a:noFill/>
          </a:ln>
        </p:spPr>
      </p:pic>
    </p:spTree>
    <p:custDataLst>
      <p:tags r:id="rId2"/>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矩形 2"/>
          <p:cNvSpPr/>
          <p:nvPr/>
        </p:nvSpPr>
        <p:spPr>
          <a:xfrm>
            <a:off x="827645" y="901820"/>
            <a:ext cx="8279969" cy="1983740"/>
          </a:xfrm>
          <a:prstGeom prst="rect">
            <a:avLst/>
          </a:prstGeom>
          <a:noFill/>
          <a:ln w="9525">
            <a:noFill/>
          </a:ln>
        </p:spPr>
        <p:txBody>
          <a:bodyPr anchor="t">
            <a:spAutoFit/>
          </a:bodyPr>
          <a:p>
            <a:pPr>
              <a:lnSpc>
                <a:spcPct val="150000"/>
              </a:lnSpc>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二、关于淘宝提供的发货方式：</a:t>
            </a:r>
            <a:endParaRPr lang="zh-CN" altLang="en-US"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自己联系物流，无需物流</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sym typeface="+mn-ea"/>
              </a:rPr>
              <a:t>1. </a:t>
            </a:r>
            <a:r>
              <a:rPr lang="zh-CN" altLang="en-US" sz="1600" b="1" dirty="0">
                <a:latin typeface="微软雅黑" panose="020B0503020204020204" pitchFamily="34" charset="-122"/>
                <a:ea typeface="微软雅黑" panose="020B0503020204020204" pitchFamily="34" charset="-122"/>
                <a:sym typeface="+mn-ea"/>
              </a:rPr>
              <a:t>自己联系物流：选择自己线下联系的物流，填写对应的运单号，“确认”后，交易状态变更为“卖家已发货”</a:t>
            </a:r>
            <a:endParaRPr lang="zh-CN" altLang="en-US" sz="16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endParaRPr lang="zh-CN" altLang="en-US" sz="16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84375" y="2446020"/>
            <a:ext cx="7605395" cy="3803650"/>
          </a:xfrm>
          <a:prstGeom prst="rect">
            <a:avLst/>
          </a:prstGeom>
        </p:spPr>
      </p:pic>
      <p:sp>
        <p:nvSpPr>
          <p:cNvPr id="14341" name="矩形 4"/>
          <p:cNvSpPr/>
          <p:nvPr/>
        </p:nvSpPr>
        <p:spPr>
          <a:xfrm>
            <a:off x="1502354" y="5973942"/>
            <a:ext cx="8568879" cy="737235"/>
          </a:xfrm>
          <a:prstGeom prst="rect">
            <a:avLst/>
          </a:prstGeom>
          <a:noFill/>
          <a:ln w="9525">
            <a:noFill/>
          </a:ln>
        </p:spPr>
        <p:txBody>
          <a:bodyPr anchor="t">
            <a:spAutoFit/>
          </a:bodyPr>
          <a:p>
            <a:pPr>
              <a:lnSpc>
                <a:spcPct val="150000"/>
              </a:lnSpc>
              <a:buFont typeface="Arial" panose="020B0604020202020204" pitchFamily="34" charset="0"/>
              <a:buNone/>
            </a:pPr>
            <a:r>
              <a:rPr lang="zh-CN" altLang="en-US" sz="1400" b="1" dirty="0">
                <a:solidFill>
                  <a:srgbClr val="FF0000"/>
                </a:solidFill>
                <a:latin typeface="微软雅黑" panose="020B0503020204020204" pitchFamily="34" charset="-122"/>
                <a:ea typeface="微软雅黑" panose="020B0503020204020204" pitchFamily="34" charset="-122"/>
              </a:rPr>
              <a:t>特别注意：只有通过在线下单操作，交易才属于推荐物流交易，才能享受相关推荐物流的服务政策。</a:t>
            </a:r>
            <a:r>
              <a:rPr lang="zh-CN" altLang="en-US" sz="1400" dirty="0">
                <a:solidFill>
                  <a:srgbClr val="FF0000"/>
                </a:solidFill>
                <a:latin typeface="微软雅黑" panose="020B0503020204020204" pitchFamily="34" charset="-122"/>
                <a:ea typeface="微软雅黑" panose="020B0503020204020204" pitchFamily="34" charset="-122"/>
              </a:rPr>
              <a:t>如：发货用的物流公司是圆通速递，但是是在“自己联系的物流”中进行的操作，交易就不属于淘宝推荐物流交易。</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15">
                                            <p:txEl>
                                              <p:charRg st="31" end="50"/>
                                            </p:txEl>
                                          </p:spTgt>
                                        </p:tgtEl>
                                        <p:attrNameLst>
                                          <p:attrName>style.visibility</p:attrName>
                                        </p:attrNameLst>
                                      </p:cBhvr>
                                      <p:to>
                                        <p:strVal val="visible"/>
                                      </p:to>
                                    </p:set>
                                    <p:animEffect transition="in" filter="blinds(horizontal)">
                                      <p:cBhvr>
                                        <p:cTn id="7" dur="500"/>
                                        <p:tgtEl>
                                          <p:spTgt spid="13315">
                                            <p:txEl>
                                              <p:charRg st="31" end="5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5">
                                            <p:txEl>
                                              <p:charRg st="3" end="3"/>
                                            </p:txEl>
                                          </p:spTgt>
                                        </p:tgtEl>
                                        <p:attrNameLst>
                                          <p:attrName>style.visibility</p:attrName>
                                        </p:attrNameLst>
                                      </p:cBhvr>
                                      <p:to>
                                        <p:strVal val="visible"/>
                                      </p:to>
                                    </p:set>
                                    <p:animEffect transition="in" filter="blinds(horizontal)">
                                      <p:cBhvr>
                                        <p:cTn id="10" dur="500"/>
                                        <p:tgtEl>
                                          <p:spTgt spid="13315">
                                            <p:txEl>
                                              <p:char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blinds(horizontal)">
                                      <p:cBhvr>
                                        <p:cTn id="15"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p:cNvPicPr>
            <a:picLocks noChangeAspect="1"/>
          </p:cNvPicPr>
          <p:nvPr/>
        </p:nvPicPr>
        <p:blipFill>
          <a:blip r:embed="rId1"/>
          <a:stretch>
            <a:fillRect/>
          </a:stretch>
        </p:blipFill>
        <p:spPr>
          <a:xfrm>
            <a:off x="699064" y="1247889"/>
            <a:ext cx="10794438" cy="1584242"/>
          </a:xfrm>
          <a:prstGeom prst="rect">
            <a:avLst/>
          </a:prstGeom>
          <a:noFill/>
          <a:ln w="9525">
            <a:noFill/>
          </a:ln>
        </p:spPr>
      </p:pic>
      <p:sp>
        <p:nvSpPr>
          <p:cNvPr id="14338" name="文本框 2"/>
          <p:cNvSpPr txBox="1"/>
          <p:nvPr/>
        </p:nvSpPr>
        <p:spPr>
          <a:xfrm>
            <a:off x="1127666" y="3284546"/>
            <a:ext cx="8929223" cy="2168525"/>
          </a:xfrm>
          <a:prstGeom prst="rect">
            <a:avLst/>
          </a:prstGeom>
          <a:noFill/>
          <a:ln w="9525">
            <a:noFill/>
          </a:ln>
        </p:spPr>
        <p:txBody>
          <a:bodyPr anchor="t">
            <a:spAutoFit/>
          </a:bodyPr>
          <a:p>
            <a:pPr eaLnBrk="0" hangingPunct="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、淘宝主搜索框：买家在搜索框将自己的需求表达出来，通过淘宝搜索引擎找到自己想要的东西。实现宝贝搜索、天猫宝贝搜索、店铺搜索。</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、当前热搜关键词：最近一周淘宝热搜关键词</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、高级搜索：提供关键词搜索、排除关键词、类目市场、价格、活动搜索</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照片同款搜索</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4339" name="矩形 3"/>
          <p:cNvSpPr/>
          <p:nvPr/>
        </p:nvSpPr>
        <p:spPr>
          <a:xfrm>
            <a:off x="5754694" y="333536"/>
            <a:ext cx="5212080" cy="645160"/>
          </a:xfrm>
          <a:prstGeom prst="rect">
            <a:avLst/>
          </a:prstGeom>
          <a:noFill/>
          <a:ln w="9525">
            <a:noFill/>
          </a:ln>
        </p:spPr>
        <p:txBody>
          <a:bodyPr wrap="none" anchor="t">
            <a:spAutoFit/>
          </a:bodyPr>
          <a:p>
            <a:pPr algn="ctr" eaLnBrk="0" hangingPunct="0"/>
            <a:r>
              <a:rPr lang="zh-CN" altLang="en-US" sz="3600" dirty="0">
                <a:latin typeface="微软雅黑" panose="020B0503020204020204" pitchFamily="34" charset="-122"/>
                <a:ea typeface="微软雅黑" panose="020B0503020204020204" pitchFamily="34" charset="-122"/>
              </a:rPr>
              <a:t>淘宝各个板块及术语介绍</a:t>
            </a:r>
            <a:endParaRPr lang="zh-CN" altLang="en-US" sz="36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矩形 2"/>
          <p:cNvSpPr/>
          <p:nvPr/>
        </p:nvSpPr>
        <p:spPr>
          <a:xfrm>
            <a:off x="1134992" y="1097038"/>
            <a:ext cx="8208534" cy="829945"/>
          </a:xfrm>
          <a:prstGeom prst="rect">
            <a:avLst/>
          </a:prstGeom>
          <a:noFill/>
          <a:ln w="9525">
            <a:noFill/>
          </a:ln>
        </p:spPr>
        <p:txBody>
          <a:bodyPr anchor="t">
            <a:spAutoFit/>
          </a:bodyPr>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无需物流：一般提供给虚拟物品交易等不需要实际依靠物流进行操作发货的交易</a:t>
            </a:r>
            <a:endParaRPr lang="zh-CN" altLang="en-US" sz="1600"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选择无需物流，点击“确认”后，交易状态即变更为“卖家已发货”</a:t>
            </a:r>
            <a:endParaRPr lang="zh-CN" altLang="en-US" sz="16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42010" y="2942590"/>
            <a:ext cx="10542905" cy="1638935"/>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矩形 2"/>
          <p:cNvSpPr/>
          <p:nvPr/>
        </p:nvSpPr>
        <p:spPr>
          <a:xfrm>
            <a:off x="789547" y="1051049"/>
            <a:ext cx="9575301" cy="875665"/>
          </a:xfrm>
          <a:prstGeom prst="rect">
            <a:avLst/>
          </a:prstGeom>
          <a:noFill/>
          <a:ln w="9525">
            <a:noFill/>
          </a:ln>
        </p:spPr>
        <p:txBody>
          <a:bodyPr anchor="t">
            <a:spAutoFit/>
          </a:bodyPr>
          <a:p>
            <a:pPr>
              <a:lnSpc>
                <a:spcPct val="150000"/>
              </a:lnSpc>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二</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推荐物流投诉</a:t>
            </a:r>
            <a:endParaRPr lang="zh-CN" altLang="en-US"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、投诉入口：</a:t>
            </a:r>
            <a:r>
              <a:rPr lang="zh-CN" altLang="en-US" sz="1600" dirty="0">
                <a:latin typeface="微软雅黑" panose="020B0503020204020204" pitchFamily="34" charset="-122"/>
                <a:ea typeface="微软雅黑" panose="020B0503020204020204" pitchFamily="34" charset="-122"/>
              </a:rPr>
              <a:t>我的淘宝</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我是卖家</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交易管理</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发货</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已发货的订单</a:t>
            </a:r>
            <a:endParaRPr lang="zh-CN" altLang="en-US" sz="1600" dirty="0">
              <a:latin typeface="微软雅黑" panose="020B0503020204020204" pitchFamily="34" charset="-122"/>
              <a:ea typeface="微软雅黑" panose="020B0503020204020204" pitchFamily="34" charset="-122"/>
            </a:endParaRPr>
          </a:p>
        </p:txBody>
      </p:sp>
      <p:pic>
        <p:nvPicPr>
          <p:cNvPr id="22532" name="Picture 2"/>
          <p:cNvPicPr>
            <a:picLocks noChangeAspect="1"/>
          </p:cNvPicPr>
          <p:nvPr/>
        </p:nvPicPr>
        <p:blipFill>
          <a:blip r:embed="rId1"/>
          <a:srcRect l="1266" t="3189" r="1488" b="3160"/>
          <a:stretch>
            <a:fillRect/>
          </a:stretch>
        </p:blipFill>
        <p:spPr>
          <a:xfrm>
            <a:off x="2762706" y="1895555"/>
            <a:ext cx="7848191" cy="2089041"/>
          </a:xfrm>
          <a:prstGeom prst="rect">
            <a:avLst/>
          </a:prstGeom>
          <a:noFill/>
          <a:ln w="9525">
            <a:noFill/>
          </a:ln>
        </p:spPr>
      </p:pic>
      <p:sp>
        <p:nvSpPr>
          <p:cNvPr id="22533" name="矩形 4"/>
          <p:cNvSpPr/>
          <p:nvPr/>
        </p:nvSpPr>
        <p:spPr>
          <a:xfrm>
            <a:off x="789547" y="3787756"/>
            <a:ext cx="9143524" cy="2676525"/>
          </a:xfrm>
          <a:prstGeom prst="rect">
            <a:avLst/>
          </a:prstGeom>
          <a:noFill/>
          <a:ln w="9525">
            <a:noFill/>
          </a:ln>
        </p:spPr>
        <p:txBody>
          <a:bodyPr anchor="t">
            <a:spAutoFit/>
          </a:bodyPr>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、投诉有效期</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天</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起始时间：用户通过推荐物流向物流公司发出物流订单请求的时间；</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截止时间：有证据显示的，用户向物流公司（包括总部或网点），或向淘宝提出的投诉或索赔时间。 </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rPr>
              <a:t>、投诉处理时间</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3-7</a:t>
            </a:r>
            <a:r>
              <a:rPr lang="zh-CN" altLang="en-US" sz="1600" dirty="0">
                <a:latin typeface="微软雅黑" panose="020B0503020204020204" pitchFamily="34" charset="-122"/>
                <a:ea typeface="微软雅黑" panose="020B0503020204020204" pitchFamily="34" charset="-122"/>
              </a:rPr>
              <a:t>个工作日</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、推荐物流申诉：</a:t>
            </a:r>
            <a:r>
              <a:rPr lang="zh-CN" altLang="en-US" sz="1600" dirty="0">
                <a:latin typeface="微软雅黑" panose="020B0503020204020204" pitchFamily="34" charset="-122"/>
                <a:ea typeface="微软雅黑" panose="020B0503020204020204" pitchFamily="34" charset="-122"/>
              </a:rPr>
              <a:t>会员对投诉处理结果不满意，可以收到投诉处理结果后的</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天内提出异议并申明理由，逾期将不再受理。</a:t>
            </a:r>
            <a:endParaRPr lang="zh-CN" altLang="en-US" sz="16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、推荐物流服务条款：</a:t>
            </a:r>
            <a:r>
              <a:rPr lang="en-US" altLang="zh-CN" sz="1600" dirty="0">
                <a:latin typeface="微软雅黑" panose="020B0503020204020204" pitchFamily="34" charset="-122"/>
                <a:ea typeface="微软雅黑" panose="020B0503020204020204" pitchFamily="34" charset="-122"/>
              </a:rPr>
              <a:t>http://service.taobao.com/support/knowledge-1003236.htm</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ox(in)">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blinds(horizontal)">
                                      <p:cBhvr>
                                        <p:cTn id="1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内容占位符 2"/>
          <p:cNvSpPr>
            <a:spLocks noGrp="1"/>
          </p:cNvSpPr>
          <p:nvPr/>
        </p:nvSpPr>
        <p:spPr>
          <a:xfrm>
            <a:off x="859393" y="1000251"/>
            <a:ext cx="8300605" cy="5000365"/>
          </a:xfrm>
          <a:prstGeom prst="rect">
            <a:avLst/>
          </a:prstGeom>
          <a:noFill/>
          <a:ln w="9525">
            <a:noFill/>
          </a:ln>
        </p:spPr>
        <p:txBody>
          <a:bodyPr anchor="t"/>
          <a:p>
            <a:pPr marL="342900" indent="-342900">
              <a:spcBef>
                <a:spcPct val="20000"/>
              </a:spcBef>
              <a:buFont typeface="Arial" panose="020B0604020202020204" pitchFamily="34" charset="0"/>
              <a:buNone/>
            </a:pPr>
            <a:r>
              <a:rPr lang="en-US" altLang="zh-CN" sz="2400" dirty="0">
                <a:latin typeface="Arial Unicode MS" pitchFamily="34" charset="-122"/>
                <a:ea typeface="Arial Unicode MS" pitchFamily="34" charset="-122"/>
              </a:rPr>
              <a:t> </a:t>
            </a:r>
            <a:r>
              <a:rPr lang="zh-CN" altLang="en-US" sz="2400" dirty="0">
                <a:latin typeface="Arial Unicode MS" pitchFamily="34" charset="-122"/>
                <a:ea typeface="Arial Unicode MS" pitchFamily="34" charset="-122"/>
              </a:rPr>
              <a:t>未申请退款时的交易状态</a:t>
            </a: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endParaRPr lang="zh-CN" altLang="en-US" sz="2400" dirty="0">
              <a:latin typeface="Arial Unicode MS" pitchFamily="34" charset="-122"/>
              <a:ea typeface="Arial Unicode MS" pitchFamily="34" charset="-122"/>
            </a:endParaRPr>
          </a:p>
        </p:txBody>
      </p:sp>
      <p:pic>
        <p:nvPicPr>
          <p:cNvPr id="58370" name="图片 9" descr="1.png"/>
          <p:cNvPicPr>
            <a:picLocks noChangeAspect="1"/>
          </p:cNvPicPr>
          <p:nvPr/>
        </p:nvPicPr>
        <p:blipFill>
          <a:blip r:embed="rId1"/>
          <a:stretch>
            <a:fillRect/>
          </a:stretch>
        </p:blipFill>
        <p:spPr>
          <a:xfrm>
            <a:off x="930827" y="1571722"/>
            <a:ext cx="9929296" cy="5000365"/>
          </a:xfrm>
          <a:prstGeom prst="rect">
            <a:avLst/>
          </a:prstGeom>
          <a:noFill/>
          <a:ln w="9525">
            <a:noFill/>
          </a:ln>
        </p:spPr>
      </p:pic>
    </p:spTree>
    <p:custDataLst>
      <p:tags r:id="rId2"/>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10"/>
          <p:cNvSpPr>
            <a:spLocks noGrp="1"/>
          </p:cNvSpPr>
          <p:nvPr/>
        </p:nvSpPr>
        <p:spPr>
          <a:xfrm>
            <a:off x="859393" y="959291"/>
            <a:ext cx="8229171" cy="5357533"/>
          </a:xfrm>
          <a:prstGeom prst="rect">
            <a:avLst/>
          </a:prstGeom>
          <a:noFill/>
          <a:ln w="9525">
            <a:noFill/>
          </a:ln>
        </p:spPr>
        <p:txBody>
          <a:bodyPr anchor="t"/>
          <a:p>
            <a:pPr marL="342900" indent="-342900">
              <a:spcBef>
                <a:spcPct val="20000"/>
              </a:spcBef>
              <a:buFont typeface="Arial" panose="020B0604020202020204" pitchFamily="34" charset="0"/>
              <a:buChar char="•"/>
            </a:pPr>
            <a:r>
              <a:rPr lang="zh-CN" altLang="en-US" sz="2400" dirty="0">
                <a:latin typeface="Arial Unicode MS" pitchFamily="34" charset="-122"/>
                <a:ea typeface="Arial Unicode MS" pitchFamily="34" charset="-122"/>
              </a:rPr>
              <a:t>申请退款后的交易状态</a:t>
            </a: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endParaRPr lang="zh-CN" altLang="en-US" sz="3200" dirty="0">
              <a:latin typeface="Arial" panose="020B0604020202020204" pitchFamily="34" charset="0"/>
              <a:ea typeface="宋体" panose="02010600030101010101" pitchFamily="2" charset="-122"/>
            </a:endParaRPr>
          </a:p>
        </p:txBody>
      </p:sp>
      <p:pic>
        <p:nvPicPr>
          <p:cNvPr id="59394" name="图片 11" descr="1.png"/>
          <p:cNvPicPr>
            <a:picLocks noChangeAspect="1"/>
          </p:cNvPicPr>
          <p:nvPr/>
        </p:nvPicPr>
        <p:blipFill>
          <a:blip r:embed="rId1"/>
          <a:stretch>
            <a:fillRect/>
          </a:stretch>
        </p:blipFill>
        <p:spPr>
          <a:xfrm>
            <a:off x="1443355" y="1346200"/>
            <a:ext cx="9190990" cy="5467350"/>
          </a:xfrm>
          <a:prstGeom prst="rect">
            <a:avLst/>
          </a:prstGeom>
          <a:noFill/>
          <a:ln w="9525">
            <a:noFill/>
          </a:ln>
        </p:spPr>
      </p:pic>
    </p:spTree>
    <p:custDataLst>
      <p:tags r:id="rId2"/>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内容占位符 2"/>
          <p:cNvSpPr>
            <a:spLocks noGrp="1"/>
          </p:cNvSpPr>
          <p:nvPr/>
        </p:nvSpPr>
        <p:spPr>
          <a:xfrm>
            <a:off x="1423670" y="934720"/>
            <a:ext cx="9344660" cy="4000500"/>
          </a:xfrm>
          <a:prstGeom prst="rect">
            <a:avLst/>
          </a:prstGeom>
          <a:noFill/>
          <a:ln w="9525">
            <a:noFill/>
          </a:ln>
        </p:spPr>
        <p:txBody>
          <a:bodyPr anchor="t"/>
          <a:p>
            <a:pPr marL="342900" indent="-342900">
              <a:spcBef>
                <a:spcPct val="20000"/>
              </a:spcBef>
              <a:buFont typeface="Arial" panose="020B0604020202020204" pitchFamily="34" charset="0"/>
              <a:buNone/>
            </a:pPr>
            <a:r>
              <a:rPr lang="zh-CN" altLang="en-US" sz="2800" b="1" dirty="0">
                <a:latin typeface="微软雅黑" panose="020B0503020204020204" pitchFamily="34" charset="-122"/>
                <a:ea typeface="微软雅黑" panose="020B0503020204020204" pitchFamily="34" charset="-122"/>
              </a:rPr>
              <a:t>如果有纠纷产生我们需要保留以下作为凭证</a:t>
            </a:r>
            <a:endParaRPr lang="zh-CN" altLang="en-US" sz="32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endParaRPr lang="zh-CN" altLang="en-US"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１</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原始发货凭证及签收凭证（原件扫描件或拍摄件）</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２</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旺旺聊天记录截图（必须包括左边的聊友信息，上方的聊天日期，下方的聊天内容三个部分的整个边框）</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３</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有效进货凭证。</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４</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物流公司的公章证明（财务章，业务章等无效，必须是公章）</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endParaRPr lang="en-US" altLang="zh-CN" sz="3200" dirty="0">
              <a:latin typeface="Calibri" panose="020F0502020204030204" charset="0"/>
              <a:ea typeface="微软雅黑" panose="020B0503020204020204" pitchFamily="34" charset="-122"/>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4"/>
          <p:cNvSpPr>
            <a:spLocks noGrp="1"/>
          </p:cNvSpPr>
          <p:nvPr/>
        </p:nvSpPr>
        <p:spPr>
          <a:xfrm>
            <a:off x="1321331" y="1724114"/>
            <a:ext cx="9786428" cy="427016"/>
          </a:xfrm>
          <a:prstGeom prst="rect">
            <a:avLst/>
          </a:prstGeom>
          <a:noFill/>
          <a:ln w="9525">
            <a:noFill/>
          </a:ln>
        </p:spPr>
        <p:txBody>
          <a:bodyPr anchor="b"/>
          <a:p>
            <a:pPr>
              <a:spcBef>
                <a:spcPct val="20000"/>
              </a:spcBef>
              <a:buFont typeface="Arial" panose="020B0604020202020204" pitchFamily="34" charset="0"/>
              <a:buNone/>
            </a:pPr>
            <a:r>
              <a:rPr lang="en-US" altLang="zh-CN" sz="2400" b="1" dirty="0">
                <a:latin typeface="Arial Unicode MS" pitchFamily="34" charset="-122"/>
                <a:ea typeface="Arial Unicode MS" pitchFamily="34" charset="-122"/>
              </a:rPr>
              <a:t>    </a:t>
            </a:r>
            <a:r>
              <a:rPr lang="zh-CN" altLang="en-US" sz="2400" b="1" dirty="0">
                <a:latin typeface="Arial Unicode MS" pitchFamily="34" charset="-122"/>
                <a:ea typeface="Arial Unicode MS" pitchFamily="34" charset="-122"/>
              </a:rPr>
              <a:t>买家信用等级分布                 卖家信用等级分布</a:t>
            </a:r>
            <a:endParaRPr lang="zh-CN" altLang="en-US" sz="2400" b="1" dirty="0">
              <a:latin typeface="Arial Unicode MS" pitchFamily="34" charset="-122"/>
              <a:ea typeface="Arial Unicode MS" pitchFamily="34" charset="-122"/>
            </a:endParaRPr>
          </a:p>
        </p:txBody>
      </p:sp>
      <p:sp>
        <p:nvSpPr>
          <p:cNvPr id="61442" name="文本占位符 6"/>
          <p:cNvSpPr>
            <a:spLocks noGrp="1"/>
          </p:cNvSpPr>
          <p:nvPr/>
        </p:nvSpPr>
        <p:spPr>
          <a:xfrm>
            <a:off x="5361309" y="1644743"/>
            <a:ext cx="4041565" cy="639730"/>
          </a:xfrm>
          <a:prstGeom prst="rect">
            <a:avLst/>
          </a:prstGeom>
          <a:noFill/>
          <a:ln w="9525">
            <a:noFill/>
          </a:ln>
        </p:spPr>
        <p:txBody>
          <a:bodyPr anchor="b"/>
          <a:p>
            <a:pPr>
              <a:spcBef>
                <a:spcPct val="20000"/>
              </a:spcBef>
              <a:buFont typeface="Arial" panose="020B0604020202020204" pitchFamily="34" charset="0"/>
              <a:buNone/>
            </a:pPr>
            <a:r>
              <a:rPr lang="zh-CN" altLang="en-US" sz="2400" b="1" dirty="0">
                <a:latin typeface="Arial Unicode MS" pitchFamily="34" charset="-122"/>
                <a:ea typeface="Arial Unicode MS" pitchFamily="34" charset="-122"/>
              </a:rPr>
              <a:t>     </a:t>
            </a:r>
            <a:endParaRPr lang="zh-CN" altLang="en-US" sz="2400" b="1" dirty="0">
              <a:latin typeface="Arial Unicode MS" pitchFamily="34" charset="-122"/>
              <a:ea typeface="Arial Unicode MS" pitchFamily="34" charset="-122"/>
            </a:endParaRPr>
          </a:p>
        </p:txBody>
      </p:sp>
      <p:sp>
        <p:nvSpPr>
          <p:cNvPr id="17" name="矩形 2"/>
          <p:cNvSpPr/>
          <p:nvPr/>
        </p:nvSpPr>
        <p:spPr>
          <a:xfrm>
            <a:off x="860980" y="857056"/>
            <a:ext cx="8286318" cy="645160"/>
          </a:xfrm>
          <a:prstGeom prst="rect">
            <a:avLst/>
          </a:prstGeom>
          <a:noFill/>
          <a:ln w="9525">
            <a:noFill/>
          </a:ln>
        </p:spPr>
        <p:txBody>
          <a:bodyPr wrap="square" anchor="t">
            <a:spAutoFit/>
          </a:bodyPr>
          <a:p>
            <a:pPr>
              <a:lnSpc>
                <a:spcPct val="150000"/>
              </a:lnSpc>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买家和卖家信用等级分布</a:t>
            </a:r>
            <a:endParaRPr lang="en-US" altLang="zh-CN" dirty="0">
              <a:latin typeface="微软雅黑" panose="020B0503020204020204" pitchFamily="34" charset="-122"/>
              <a:ea typeface="微软雅黑" panose="020B0503020204020204" pitchFamily="34" charset="-122"/>
            </a:endParaRPr>
          </a:p>
        </p:txBody>
      </p:sp>
      <p:pic>
        <p:nvPicPr>
          <p:cNvPr id="61444" name="图片 3"/>
          <p:cNvPicPr>
            <a:picLocks noChangeAspect="1"/>
          </p:cNvPicPr>
          <p:nvPr/>
        </p:nvPicPr>
        <p:blipFill>
          <a:blip r:embed="rId1"/>
          <a:srcRect l="27129" t="8490" r="2611"/>
          <a:stretch>
            <a:fillRect/>
          </a:stretch>
        </p:blipFill>
        <p:spPr>
          <a:xfrm>
            <a:off x="5937541" y="2090808"/>
            <a:ext cx="4252692" cy="4527314"/>
          </a:xfrm>
          <a:prstGeom prst="rect">
            <a:avLst/>
          </a:prstGeom>
          <a:noFill/>
          <a:ln w="9525">
            <a:noFill/>
          </a:ln>
        </p:spPr>
      </p:pic>
      <p:pic>
        <p:nvPicPr>
          <p:cNvPr id="61445" name="图片 4"/>
          <p:cNvPicPr>
            <a:picLocks noChangeAspect="1"/>
          </p:cNvPicPr>
          <p:nvPr/>
        </p:nvPicPr>
        <p:blipFill>
          <a:blip r:embed="rId2"/>
          <a:srcRect l="1953" t="1636" r="2083" b="989"/>
          <a:stretch>
            <a:fillRect/>
          </a:stretch>
        </p:blipFill>
        <p:spPr>
          <a:xfrm>
            <a:off x="1753109" y="2165416"/>
            <a:ext cx="3328815" cy="4524139"/>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内容占位符 18"/>
          <p:cNvSpPr>
            <a:spLocks noGrp="1"/>
          </p:cNvSpPr>
          <p:nvPr/>
        </p:nvSpPr>
        <p:spPr>
          <a:xfrm>
            <a:off x="859393" y="1071686"/>
            <a:ext cx="10246778" cy="5197204"/>
          </a:xfrm>
          <a:prstGeom prst="rect">
            <a:avLst/>
          </a:prstGeom>
          <a:noFill/>
          <a:ln w="9525">
            <a:noFill/>
          </a:ln>
        </p:spPr>
        <p:txBody>
          <a:bodyPr anchor="t"/>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 评价规则</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交易成功后在</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天内可进行评价，超过</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天系统将自动评价。</a:t>
            </a:r>
            <a:endParaRPr lang="zh-CN" altLang="en-US"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店（淘宝店铺）买家可以对我们店铺进行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中差评</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以及评语评价和动态评分的评价（好评</a:t>
            </a:r>
            <a:r>
              <a:rPr lang="zh-CN" altLang="en-US" sz="2400" dirty="0">
                <a:solidFill>
                  <a:srgbClr val="FF0000"/>
                </a:solidFill>
                <a:latin typeface="微软雅黑" panose="020B0503020204020204" pitchFamily="34" charset="-122"/>
                <a:ea typeface="微软雅黑" panose="020B0503020204020204" pitchFamily="34" charset="-122"/>
              </a:rPr>
              <a:t>加</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分、中评不加分不减分、差评</a:t>
            </a:r>
            <a:r>
              <a:rPr lang="zh-CN" altLang="en-US" sz="2400" dirty="0">
                <a:solidFill>
                  <a:srgbClr val="FF0000"/>
                </a:solidFill>
                <a:latin typeface="微软雅黑" panose="020B0503020204020204" pitchFamily="34" charset="-122"/>
                <a:ea typeface="微软雅黑" panose="020B0503020204020204" pitchFamily="34" charset="-122"/>
              </a:rPr>
              <a:t>减</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分）。</a:t>
            </a:r>
            <a:endParaRPr lang="zh-CN" altLang="en-US"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系统自动评价只加</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分没有动态评分和评价。</a:t>
            </a:r>
            <a:endParaRPr lang="zh-CN" altLang="en-US"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店（天猫商城）买家只有评分和动态评分。 </a:t>
            </a:r>
            <a:endParaRPr lang="zh-CN" altLang="en-US"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rPr>
              <a:t>买家可选择匿名或实名评价</a:t>
            </a: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评价路径 ：</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        1.   </a:t>
            </a:r>
            <a:r>
              <a:rPr lang="zh-CN" altLang="en-US" sz="2400" dirty="0">
                <a:latin typeface="微软雅黑" panose="020B0503020204020204" pitchFamily="34" charset="-122"/>
                <a:ea typeface="微软雅黑" panose="020B0503020204020204" pitchFamily="34" charset="-122"/>
              </a:rPr>
              <a:t>确认收货付款后即可显示评价路口</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        2.  </a:t>
            </a:r>
            <a:r>
              <a:rPr lang="zh-CN" altLang="en-US" sz="2400" dirty="0">
                <a:latin typeface="微软雅黑" panose="020B0503020204020204" pitchFamily="34" charset="-122"/>
                <a:ea typeface="微软雅黑" panose="020B0503020204020204" pitchFamily="34" charset="-122"/>
              </a:rPr>
              <a:t>我是买家</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已买到的宝贝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成功的订单交易</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        3.  </a:t>
            </a:r>
            <a:r>
              <a:rPr lang="zh-CN" altLang="en-US" sz="2400" dirty="0">
                <a:latin typeface="微软雅黑" panose="020B0503020204020204" pitchFamily="34" charset="-122"/>
                <a:ea typeface="微软雅黑" panose="020B0503020204020204" pitchFamily="34" charset="-122"/>
              </a:rPr>
              <a:t>我是卖家</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已卖出的宝贝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成功的订单交易</a:t>
            </a:r>
            <a:endParaRPr lang="en-US" altLang="zh-CN" sz="2400" dirty="0">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       ４</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我的淘宝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待评价</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内容占位符 18"/>
          <p:cNvSpPr>
            <a:spLocks noGrp="1"/>
          </p:cNvSpPr>
          <p:nvPr/>
        </p:nvSpPr>
        <p:spPr>
          <a:xfrm>
            <a:off x="859393" y="1214553"/>
            <a:ext cx="8229171" cy="3763766"/>
          </a:xfrm>
          <a:prstGeom prst="rect">
            <a:avLst/>
          </a:prstGeom>
          <a:noFill/>
          <a:ln w="9525">
            <a:noFill/>
          </a:ln>
        </p:spPr>
        <p:txBody>
          <a:bodyPr anchor="t"/>
          <a:p>
            <a:pPr marL="342900" indent="-342900">
              <a:spcBef>
                <a:spcPct val="20000"/>
              </a:spcBef>
              <a:buFont typeface="Arial" panose="020B0604020202020204" pitchFamily="34" charset="0"/>
              <a:buNone/>
            </a:pPr>
            <a:r>
              <a:rPr lang="zh-CN" altLang="en-US" sz="2400" dirty="0">
                <a:latin typeface="Arial Unicode MS" pitchFamily="34" charset="-122"/>
                <a:ea typeface="Arial Unicode MS" pitchFamily="34" charset="-122"/>
              </a:rPr>
              <a:t>二</a:t>
            </a:r>
            <a:r>
              <a:rPr lang="en-US" altLang="zh-CN" sz="2400" dirty="0">
                <a:latin typeface="Arial Unicode MS" pitchFamily="34" charset="-122"/>
                <a:ea typeface="Arial Unicode MS" pitchFamily="34" charset="-122"/>
              </a:rPr>
              <a:t>.</a:t>
            </a:r>
            <a:r>
              <a:rPr lang="zh-CN" altLang="en-US" sz="2400" dirty="0">
                <a:latin typeface="Arial Unicode MS" pitchFamily="34" charset="-122"/>
                <a:ea typeface="Arial Unicode MS" pitchFamily="34" charset="-122"/>
              </a:rPr>
              <a:t>卖家评价规则</a:t>
            </a: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r>
              <a:rPr lang="zh-CN" altLang="en-US" sz="2400" dirty="0">
                <a:latin typeface="Arial Unicode MS" pitchFamily="34" charset="-122"/>
                <a:ea typeface="Arial Unicode MS" pitchFamily="34" charset="-122"/>
              </a:rPr>
              <a:t>商城卖家无评价路口，在买家做出评价后，会由淘宝系统自动给予</a:t>
            </a:r>
            <a:r>
              <a:rPr lang="en-US" altLang="zh-CN" sz="2400" dirty="0">
                <a:latin typeface="Arial Unicode MS" pitchFamily="34" charset="-122"/>
                <a:ea typeface="Arial Unicode MS" pitchFamily="34" charset="-122"/>
              </a:rPr>
              <a:t>5</a:t>
            </a:r>
            <a:r>
              <a:rPr lang="zh-CN" altLang="en-US" sz="2400" dirty="0">
                <a:latin typeface="Arial Unicode MS" pitchFamily="34" charset="-122"/>
                <a:ea typeface="Arial Unicode MS" pitchFamily="34" charset="-122"/>
              </a:rPr>
              <a:t>分回评。</a:t>
            </a: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r>
              <a:rPr lang="zh-CN" altLang="en-US" sz="2400" dirty="0">
                <a:latin typeface="Arial Unicode MS" pitchFamily="34" charset="-122"/>
                <a:ea typeface="Arial Unicode MS" pitchFamily="34" charset="-122"/>
              </a:rPr>
              <a:t>卖家可对于买家做出的评价进行相应解释。</a:t>
            </a: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endParaRPr lang="en-US" altLang="zh-CN" sz="2400" dirty="0">
              <a:latin typeface="Arial Unicode MS" pitchFamily="34" charset="-122"/>
              <a:ea typeface="Arial Unicode MS" pitchFamily="34" charset="-122"/>
            </a:endParaRPr>
          </a:p>
          <a:p>
            <a:pPr marL="342900" indent="-342900">
              <a:spcBef>
                <a:spcPct val="20000"/>
              </a:spcBef>
              <a:buFont typeface="Arial" panose="020B0604020202020204" pitchFamily="34" charset="0"/>
              <a:buNone/>
            </a:pPr>
            <a:r>
              <a:rPr lang="zh-CN" altLang="en-US" sz="2400" dirty="0">
                <a:latin typeface="Arial Unicode MS" pitchFamily="34" charset="-122"/>
                <a:ea typeface="Arial Unicode MS" pitchFamily="34" charset="-122"/>
              </a:rPr>
              <a:t>商城评价无法修改，无法删除。</a:t>
            </a:r>
            <a:endParaRPr lang="zh-CN" altLang="en-US" sz="3200"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
          <p:cNvSpPr txBox="1"/>
          <p:nvPr/>
        </p:nvSpPr>
        <p:spPr>
          <a:xfrm>
            <a:off x="1272122" y="1352974"/>
            <a:ext cx="9072089" cy="5092700"/>
          </a:xfrm>
          <a:prstGeom prst="rect">
            <a:avLst/>
          </a:prstGeom>
          <a:noFill/>
          <a:ln w="9525">
            <a:noFill/>
          </a:ln>
        </p:spPr>
        <p:txBody>
          <a:bodyPr anchor="t">
            <a:spAutoFit/>
          </a:bodyPr>
          <a:p>
            <a:pPr eaLnBrk="0" hangingPunct="0">
              <a:lnSpc>
                <a:spcPct val="250000"/>
              </a:lnSpc>
            </a:pPr>
            <a:r>
              <a:rPr lang="zh-CN" altLang="en-US" sz="2600" dirty="0">
                <a:latin typeface="微软雅黑" panose="020B0503020204020204" pitchFamily="34" charset="-122"/>
                <a:ea typeface="微软雅黑" panose="020B0503020204020204" pitchFamily="34" charset="-122"/>
              </a:rPr>
              <a:t>访客数</a:t>
            </a:r>
            <a:r>
              <a:rPr lang="en-US" altLang="zh-CN" sz="2600" dirty="0">
                <a:latin typeface="微软雅黑" panose="020B0503020204020204" pitchFamily="34" charset="-122"/>
                <a:ea typeface="微软雅黑" panose="020B0503020204020204" pitchFamily="34" charset="-122"/>
              </a:rPr>
              <a:t>UV</a:t>
            </a:r>
            <a:r>
              <a:rPr lang="zh-CN" altLang="en-US" sz="2600" dirty="0">
                <a:latin typeface="微软雅黑" panose="020B0503020204020204" pitchFamily="34" charset="-122"/>
                <a:ea typeface="微软雅黑" panose="020B0503020204020204" pitchFamily="34" charset="-122"/>
              </a:rPr>
              <a:t>：访问店铺的</a:t>
            </a:r>
            <a:r>
              <a:rPr lang="en-US" altLang="zh-CN" sz="2600" dirty="0">
                <a:latin typeface="微软雅黑" panose="020B0503020204020204" pitchFamily="34" charset="-122"/>
                <a:ea typeface="微软雅黑" panose="020B0503020204020204" pitchFamily="34" charset="-122"/>
              </a:rPr>
              <a:t>IP</a:t>
            </a:r>
            <a:r>
              <a:rPr lang="zh-CN" altLang="en-US" sz="2600" dirty="0">
                <a:latin typeface="微软雅黑" panose="020B0503020204020204" pitchFamily="34" charset="-122"/>
                <a:ea typeface="微软雅黑" panose="020B0503020204020204" pitchFamily="34" charset="-122"/>
              </a:rPr>
              <a:t>总数量，去重计算</a:t>
            </a:r>
            <a:endParaRPr lang="en-US" altLang="zh-CN" sz="2600" dirty="0">
              <a:latin typeface="微软雅黑" panose="020B0503020204020204" pitchFamily="34" charset="-122"/>
              <a:ea typeface="微软雅黑" panose="020B0503020204020204" pitchFamily="34" charset="-122"/>
            </a:endParaRPr>
          </a:p>
          <a:p>
            <a:pPr eaLnBrk="0" hangingPunct="0">
              <a:lnSpc>
                <a:spcPct val="250000"/>
              </a:lnSpc>
            </a:pPr>
            <a:r>
              <a:rPr lang="zh-CN" altLang="en-US" sz="2600" dirty="0">
                <a:latin typeface="微软雅黑" panose="020B0503020204020204" pitchFamily="34" charset="-122"/>
                <a:ea typeface="微软雅黑" panose="020B0503020204020204" pitchFamily="34" charset="-122"/>
              </a:rPr>
              <a:t>访问量</a:t>
            </a:r>
            <a:r>
              <a:rPr lang="en-US" altLang="zh-CN" sz="2600" dirty="0">
                <a:latin typeface="微软雅黑" panose="020B0503020204020204" pitchFamily="34" charset="-122"/>
                <a:ea typeface="微软雅黑" panose="020B0503020204020204" pitchFamily="34" charset="-122"/>
              </a:rPr>
              <a:t>PV</a:t>
            </a:r>
            <a:r>
              <a:rPr lang="zh-CN" altLang="en-US" sz="2600" dirty="0">
                <a:latin typeface="微软雅黑" panose="020B0503020204020204" pitchFamily="34" charset="-122"/>
                <a:ea typeface="微软雅黑" panose="020B0503020204020204" pitchFamily="34" charset="-122"/>
              </a:rPr>
              <a:t>：进店访客访问店铺宝贝页面的数量</a:t>
            </a:r>
            <a:endParaRPr lang="en-US" altLang="zh-CN" sz="2600" dirty="0">
              <a:latin typeface="微软雅黑" panose="020B0503020204020204" pitchFamily="34" charset="-122"/>
              <a:ea typeface="微软雅黑" panose="020B0503020204020204" pitchFamily="34" charset="-122"/>
            </a:endParaRPr>
          </a:p>
          <a:p>
            <a:pPr eaLnBrk="0" hangingPunct="0">
              <a:lnSpc>
                <a:spcPct val="250000"/>
              </a:lnSpc>
            </a:pPr>
            <a:r>
              <a:rPr lang="zh-CN" altLang="en-US" sz="2600" dirty="0">
                <a:latin typeface="微软雅黑" panose="020B0503020204020204" pitchFamily="34" charset="-122"/>
                <a:ea typeface="微软雅黑" panose="020B0503020204020204" pitchFamily="34" charset="-122"/>
              </a:rPr>
              <a:t>展现量：宝贝出现在买家面前的次数</a:t>
            </a:r>
            <a:endParaRPr lang="en-US" altLang="zh-CN" sz="2600" dirty="0">
              <a:latin typeface="微软雅黑" panose="020B0503020204020204" pitchFamily="34" charset="-122"/>
              <a:ea typeface="微软雅黑" panose="020B0503020204020204" pitchFamily="34" charset="-122"/>
            </a:endParaRPr>
          </a:p>
          <a:p>
            <a:pPr eaLnBrk="0" hangingPunct="0">
              <a:lnSpc>
                <a:spcPct val="250000"/>
              </a:lnSpc>
            </a:pPr>
            <a:r>
              <a:rPr lang="zh-CN" altLang="en-US" sz="2600" dirty="0">
                <a:latin typeface="微软雅黑" panose="020B0503020204020204" pitchFamily="34" charset="-122"/>
                <a:ea typeface="微软雅黑" panose="020B0503020204020204" pitchFamily="34" charset="-122"/>
              </a:rPr>
              <a:t>点击率：点击人数</a:t>
            </a: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展现量</a:t>
            </a:r>
            <a:endParaRPr lang="en-US" altLang="zh-CN" sz="2600" dirty="0">
              <a:latin typeface="微软雅黑" panose="020B0503020204020204" pitchFamily="34" charset="-122"/>
              <a:ea typeface="微软雅黑" panose="020B0503020204020204" pitchFamily="34" charset="-122"/>
            </a:endParaRPr>
          </a:p>
          <a:p>
            <a:pPr eaLnBrk="0" hangingPunct="0">
              <a:lnSpc>
                <a:spcPct val="250000"/>
              </a:lnSpc>
            </a:pPr>
            <a:r>
              <a:rPr lang="zh-CN" altLang="en-US" sz="2600" dirty="0">
                <a:latin typeface="微软雅黑" panose="020B0503020204020204" pitchFamily="34" charset="-122"/>
                <a:ea typeface="微软雅黑" panose="020B0503020204020204" pitchFamily="34" charset="-122"/>
              </a:rPr>
              <a:t>转化率：购买人数</a:t>
            </a: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点击人数</a:t>
            </a:r>
            <a:endParaRPr lang="en-US" altLang="zh-CN" sz="2600" dirty="0">
              <a:latin typeface="微软雅黑" panose="020B0503020204020204" pitchFamily="34" charset="-122"/>
              <a:ea typeface="微软雅黑" panose="020B0503020204020204" pitchFamily="34" charset="-122"/>
            </a:endParaRPr>
          </a:p>
        </p:txBody>
      </p:sp>
      <p:sp>
        <p:nvSpPr>
          <p:cNvPr id="15362" name="矩形 2"/>
          <p:cNvSpPr/>
          <p:nvPr/>
        </p:nvSpPr>
        <p:spPr>
          <a:xfrm>
            <a:off x="5754694" y="333536"/>
            <a:ext cx="5212080" cy="645160"/>
          </a:xfrm>
          <a:prstGeom prst="rect">
            <a:avLst/>
          </a:prstGeom>
          <a:noFill/>
          <a:ln w="9525">
            <a:noFill/>
          </a:ln>
        </p:spPr>
        <p:txBody>
          <a:bodyPr wrap="none" anchor="t">
            <a:spAutoFit/>
          </a:bodyPr>
          <a:p>
            <a:pPr algn="ctr" eaLnBrk="0" hangingPunct="0"/>
            <a:r>
              <a:rPr lang="zh-CN" altLang="en-US" sz="3600" dirty="0">
                <a:latin typeface="微软雅黑" panose="020B0503020204020204" pitchFamily="34" charset="-122"/>
                <a:ea typeface="微软雅黑" panose="020B0503020204020204" pitchFamily="34" charset="-122"/>
              </a:rPr>
              <a:t>淘宝各个板块及术语介绍</a:t>
            </a:r>
            <a:endParaRPr lang="zh-CN" altLang="en-US" sz="3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876425" y="925830"/>
            <a:ext cx="8218805" cy="5871210"/>
          </a:xfrm>
          <a:prstGeom prst="rect">
            <a:avLst/>
          </a:prstGeom>
        </p:spPr>
      </p:pic>
      <p:sp>
        <p:nvSpPr>
          <p:cNvPr id="3" name="矩形 2"/>
          <p:cNvSpPr/>
          <p:nvPr/>
        </p:nvSpPr>
        <p:spPr>
          <a:xfrm>
            <a:off x="1854835" y="908050"/>
            <a:ext cx="3509645" cy="4159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 135"/>
          <p:cNvSpPr/>
          <p:nvPr/>
        </p:nvSpPr>
        <p:spPr>
          <a:xfrm rot="10620000">
            <a:off x="5366385" y="1064260"/>
            <a:ext cx="892810" cy="10414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文本框 3"/>
          <p:cNvSpPr txBox="1"/>
          <p:nvPr/>
        </p:nvSpPr>
        <p:spPr>
          <a:xfrm>
            <a:off x="6273165" y="956310"/>
            <a:ext cx="1953260" cy="368300"/>
          </a:xfrm>
          <a:prstGeom prst="rect">
            <a:avLst/>
          </a:prstGeom>
          <a:noFill/>
        </p:spPr>
        <p:txBody>
          <a:bodyPr wrap="square" rtlCol="0">
            <a:spAutoFit/>
          </a:bodyPr>
          <a:p>
            <a:r>
              <a:rPr lang="zh-CN" altLang="en-US">
                <a:ln>
                  <a:solidFill>
                    <a:srgbClr val="FF0000"/>
                  </a:solidFill>
                </a:ln>
                <a:solidFill>
                  <a:srgbClr val="FF0000"/>
                </a:solidFill>
              </a:rPr>
              <a:t>卖家中心导航栏</a:t>
            </a:r>
            <a:endParaRPr lang="zh-CN" altLang="en-US">
              <a:ln>
                <a:solidFill>
                  <a:srgbClr val="FF0000"/>
                </a:solidFill>
              </a:ln>
              <a:solidFill>
                <a:srgbClr val="FF0000"/>
              </a:solidFill>
            </a:endParaRPr>
          </a:p>
        </p:txBody>
      </p:sp>
      <p:sp>
        <p:nvSpPr>
          <p:cNvPr id="5" name="矩形 4"/>
          <p:cNvSpPr/>
          <p:nvPr/>
        </p:nvSpPr>
        <p:spPr>
          <a:xfrm>
            <a:off x="1873885" y="1913255"/>
            <a:ext cx="1315085" cy="48444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 135"/>
          <p:cNvSpPr/>
          <p:nvPr/>
        </p:nvSpPr>
        <p:spPr>
          <a:xfrm rot="10620000">
            <a:off x="3269615" y="4439920"/>
            <a:ext cx="892810" cy="10414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文本框 6"/>
          <p:cNvSpPr txBox="1"/>
          <p:nvPr/>
        </p:nvSpPr>
        <p:spPr>
          <a:xfrm>
            <a:off x="4164965" y="4307205"/>
            <a:ext cx="1953260" cy="368300"/>
          </a:xfrm>
          <a:prstGeom prst="rect">
            <a:avLst/>
          </a:prstGeom>
          <a:noFill/>
        </p:spPr>
        <p:txBody>
          <a:bodyPr wrap="square" rtlCol="0">
            <a:spAutoFit/>
          </a:bodyPr>
          <a:p>
            <a:r>
              <a:rPr lang="zh-CN" altLang="en-US">
                <a:ln>
                  <a:solidFill>
                    <a:srgbClr val="FF0000"/>
                  </a:solidFill>
                </a:ln>
                <a:solidFill>
                  <a:srgbClr val="FF0000"/>
                </a:solidFill>
              </a:rPr>
              <a:t>卖家中心模块栏</a:t>
            </a:r>
            <a:endParaRPr lang="zh-CN" altLang="en-US">
              <a:ln>
                <a:solidFill>
                  <a:srgbClr val="FF0000"/>
                </a:solidFill>
              </a:ln>
              <a:solidFill>
                <a:srgbClr val="FF0000"/>
              </a:solidFill>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矩形 2"/>
          <p:cNvSpPr/>
          <p:nvPr/>
        </p:nvSpPr>
        <p:spPr>
          <a:xfrm>
            <a:off x="827645" y="1125658"/>
            <a:ext cx="7921212" cy="875665"/>
          </a:xfrm>
          <a:prstGeom prst="rect">
            <a:avLst/>
          </a:prstGeom>
          <a:noFill/>
          <a:ln w="9525">
            <a:noFill/>
          </a:ln>
        </p:spPr>
        <p:txBody>
          <a:bodyPr anchor="t">
            <a:spAutoFit/>
          </a:bodyPr>
          <a:p>
            <a:pPr>
              <a:lnSpc>
                <a:spcPct val="150000"/>
              </a:lnSpc>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·店铺基本设置操作：</a:t>
            </a:r>
            <a:endParaRPr lang="en-US" altLang="zh-CN" b="1"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、登录淘宝</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卖家中心</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店铺管理</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店铺基本设置”</a:t>
            </a:r>
            <a:endParaRPr lang="zh-CN" altLang="en-US" sz="1600" b="1" dirty="0">
              <a:latin typeface="微软雅黑" panose="020B0503020204020204" pitchFamily="34" charset="-122"/>
              <a:ea typeface="微软雅黑" panose="020B0503020204020204" pitchFamily="34" charset="-122"/>
            </a:endParaRPr>
          </a:p>
        </p:txBody>
      </p:sp>
      <p:pic>
        <p:nvPicPr>
          <p:cNvPr id="16386" name="图片 1"/>
          <p:cNvPicPr>
            <a:picLocks noChangeAspect="1"/>
          </p:cNvPicPr>
          <p:nvPr/>
        </p:nvPicPr>
        <p:blipFill>
          <a:blip r:embed="rId1"/>
          <a:stretch>
            <a:fillRect/>
          </a:stretch>
        </p:blipFill>
        <p:spPr>
          <a:xfrm>
            <a:off x="49810" y="2228913"/>
            <a:ext cx="12067546" cy="2454147"/>
          </a:xfrm>
          <a:prstGeom prst="rect">
            <a:avLst/>
          </a:prstGeom>
          <a:noFill/>
          <a:ln w="9525">
            <a:noFill/>
          </a:ln>
        </p:spPr>
      </p:pic>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2"/>
          <p:cNvSpPr/>
          <p:nvPr/>
        </p:nvSpPr>
        <p:spPr>
          <a:xfrm>
            <a:off x="497462" y="1225665"/>
            <a:ext cx="11511950" cy="4485640"/>
          </a:xfrm>
          <a:prstGeom prst="rect">
            <a:avLst/>
          </a:prstGeom>
          <a:noFill/>
          <a:ln w="9525">
            <a:noFill/>
          </a:ln>
        </p:spPr>
        <p:txBody>
          <a:bodyPr wrap="square" anchor="t">
            <a:spAutoFit/>
          </a:bodyPr>
          <a:p>
            <a:pPr eaLnBrk="0" hangingPunct="0">
              <a:lnSpc>
                <a:spcPct val="170000"/>
              </a:lnSpc>
            </a:pPr>
            <a:r>
              <a:rPr lang="zh-CN" altLang="en-US" sz="2400" b="1" dirty="0">
                <a:latin typeface="微软雅黑" panose="020B0503020204020204" pitchFamily="34" charset="-122"/>
                <a:ea typeface="微软雅黑" panose="020B0503020204020204" pitchFamily="34" charset="-122"/>
              </a:rPr>
              <a:t>三、店铺基本设置内容：</a:t>
            </a:r>
            <a:endParaRPr lang="zh-CN" altLang="en-US" sz="2400" b="1" dirty="0">
              <a:latin typeface="微软雅黑" panose="020B0503020204020204" pitchFamily="34" charset="-122"/>
              <a:ea typeface="微软雅黑" panose="020B0503020204020204" pitchFamily="34" charset="-122"/>
            </a:endParaRPr>
          </a:p>
          <a:p>
            <a:pPr eaLnBrk="0" hangingPunct="0">
              <a:lnSpc>
                <a:spcPct val="170000"/>
              </a:lnSpc>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店铺名：店铺名可以修改，但是具有唯一性。不超过</a:t>
            </a:r>
            <a:r>
              <a:rPr lang="en-US" altLang="zh-CN" sz="2400" b="1" dirty="0">
                <a:latin typeface="微软雅黑" panose="020B0503020204020204" pitchFamily="34" charset="-122"/>
                <a:ea typeface="微软雅黑" panose="020B0503020204020204" pitchFamily="34" charset="-122"/>
              </a:rPr>
              <a:t>30</a:t>
            </a:r>
            <a:r>
              <a:rPr lang="zh-CN" altLang="en-US" sz="2400" b="1" dirty="0">
                <a:latin typeface="微软雅黑" panose="020B0503020204020204" pitchFamily="34" charset="-122"/>
                <a:ea typeface="微软雅黑" panose="020B0503020204020204" pitchFamily="34" charset="-122"/>
              </a:rPr>
              <a:t>个汉字，禁止使用词汇：“专卖店”“旗舰店”</a:t>
            </a:r>
            <a:endParaRPr lang="en-US" altLang="zh-CN" sz="2400" b="1" dirty="0">
              <a:latin typeface="微软雅黑" panose="020B0503020204020204" pitchFamily="34" charset="-122"/>
              <a:ea typeface="微软雅黑" panose="020B0503020204020204" pitchFamily="34" charset="-122"/>
            </a:endParaRPr>
          </a:p>
          <a:p>
            <a:pPr eaLnBrk="0" hangingPunct="0">
              <a:lnSpc>
                <a:spcPct val="170000"/>
              </a:lnSpc>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店标：支持</a:t>
            </a:r>
            <a:r>
              <a:rPr lang="en-US" altLang="zh-CN" sz="2400" b="1" dirty="0">
                <a:latin typeface="微软雅黑" panose="020B0503020204020204" pitchFamily="34" charset="-122"/>
                <a:ea typeface="微软雅黑" panose="020B0503020204020204" pitchFamily="34" charset="-122"/>
              </a:rPr>
              <a:t>gif</a:t>
            </a:r>
            <a:r>
              <a:rPr lang="zh-CN" altLang="en-US" sz="2400" b="1" dirty="0">
                <a:latin typeface="微软雅黑" panose="020B0503020204020204" pitchFamily="34" charset="-122"/>
                <a:ea typeface="微软雅黑" panose="020B0503020204020204" pitchFamily="34" charset="-122"/>
              </a:rPr>
              <a:t>和</a:t>
            </a:r>
            <a:r>
              <a:rPr lang="en-US" altLang="zh-CN" sz="2400" b="1" dirty="0">
                <a:latin typeface="微软雅黑" panose="020B0503020204020204" pitchFamily="34" charset="-122"/>
                <a:ea typeface="微软雅黑" panose="020B0503020204020204" pitchFamily="34" charset="-122"/>
              </a:rPr>
              <a:t>jpg</a:t>
            </a:r>
            <a:r>
              <a:rPr lang="zh-CN" altLang="en-US" sz="2400" b="1" dirty="0">
                <a:latin typeface="微软雅黑" panose="020B0503020204020204" pitchFamily="34" charset="-122"/>
                <a:ea typeface="微软雅黑" panose="020B0503020204020204" pitchFamily="34" charset="-122"/>
              </a:rPr>
              <a:t>格式，大小限制在</a:t>
            </a:r>
            <a:r>
              <a:rPr lang="en-US" altLang="zh-CN" sz="2400" b="1" dirty="0">
                <a:latin typeface="微软雅黑" panose="020B0503020204020204" pitchFamily="34" charset="-122"/>
                <a:ea typeface="微软雅黑" panose="020B0503020204020204" pitchFamily="34" charset="-122"/>
              </a:rPr>
              <a:t>80K</a:t>
            </a:r>
            <a:r>
              <a:rPr lang="zh-CN" altLang="en-US" sz="2400" b="1" dirty="0">
                <a:latin typeface="微软雅黑" panose="020B0503020204020204" pitchFamily="34" charset="-122"/>
                <a:ea typeface="微软雅黑" panose="020B0503020204020204" pitchFamily="34" charset="-122"/>
              </a:rPr>
              <a:t>以内，尺寸为：</a:t>
            </a:r>
            <a:r>
              <a:rPr lang="en-US" altLang="zh-CN" sz="2400" b="1" dirty="0">
                <a:latin typeface="微软雅黑" panose="020B0503020204020204" pitchFamily="34" charset="-122"/>
                <a:ea typeface="微软雅黑" panose="020B0503020204020204" pitchFamily="34" charset="-122"/>
              </a:rPr>
              <a:t>100*100px</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eaLnBrk="0" hangingPunct="0">
              <a:lnSpc>
                <a:spcPct val="170000"/>
              </a:lnSpc>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联系地址：我的地址，与发货退货地址无关。</a:t>
            </a:r>
            <a:endParaRPr lang="zh-CN" altLang="en-US" sz="2400" b="1" dirty="0">
              <a:latin typeface="微软雅黑" panose="020B0503020204020204" pitchFamily="34" charset="-122"/>
              <a:ea typeface="微软雅黑" panose="020B0503020204020204" pitchFamily="34" charset="-122"/>
            </a:endParaRPr>
          </a:p>
          <a:p>
            <a:pPr eaLnBrk="0" hangingPunct="0">
              <a:lnSpc>
                <a:spcPct val="170000"/>
              </a:lnSpc>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店铺简介：卖家对自己店铺经营信息的关键字简介，影响前台卖家店铺搜索</a:t>
            </a:r>
            <a:endParaRPr lang="zh-CN" altLang="en-US" sz="2400" b="1" dirty="0">
              <a:latin typeface="微软雅黑" panose="020B0503020204020204" pitchFamily="34" charset="-122"/>
              <a:ea typeface="微软雅黑" panose="020B0503020204020204" pitchFamily="34" charset="-122"/>
            </a:endParaRPr>
          </a:p>
          <a:p>
            <a:pPr eaLnBrk="0" hangingPunct="0">
              <a:lnSpc>
                <a:spcPct val="170000"/>
              </a:lnSpc>
            </a:pP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店铺介绍：卖家自己编辑对于店铺的介绍，方便买家了解更多卖家的经营信息。</a:t>
            </a:r>
            <a:endParaRPr lang="en-US" altLang="zh-CN" sz="2400" b="1" dirty="0">
              <a:latin typeface="微软雅黑" panose="020B0503020204020204" pitchFamily="34" charset="-122"/>
              <a:ea typeface="微软雅黑" panose="020B0503020204020204" pitchFamily="34" charset="-122"/>
            </a:endParaRPr>
          </a:p>
        </p:txBody>
      </p:sp>
      <p:sp>
        <p:nvSpPr>
          <p:cNvPr id="17410" name="标题 1"/>
          <p:cNvSpPr txBox="1"/>
          <p:nvPr/>
        </p:nvSpPr>
        <p:spPr>
          <a:xfrm>
            <a:off x="3504030" y="179557"/>
            <a:ext cx="7487847" cy="647666"/>
          </a:xfrm>
          <a:prstGeom prst="rect">
            <a:avLst/>
          </a:prstGeom>
          <a:noFill/>
          <a:ln w="9525">
            <a:noFill/>
          </a:ln>
        </p:spPr>
        <p:txBody>
          <a:bodyPr anchor="t"/>
          <a:p>
            <a:pPr algn="r" eaLnBrk="0" hangingPunct="0">
              <a:lnSpc>
                <a:spcPct val="90000"/>
              </a:lnSpc>
            </a:pPr>
            <a:r>
              <a:rPr lang="zh-CN" altLang="en-US" sz="3600" dirty="0">
                <a:latin typeface="微软雅黑" panose="020B0503020204020204" pitchFamily="34" charset="-122"/>
                <a:ea typeface="微软雅黑" panose="020B0503020204020204" pitchFamily="34" charset="-122"/>
              </a:rPr>
              <a:t>店铺管理</a:t>
            </a:r>
            <a:endParaRPr lang="zh-CN" altLang="en-US" sz="3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3"/>
          <p:cNvSpPr txBox="1"/>
          <p:nvPr/>
        </p:nvSpPr>
        <p:spPr>
          <a:xfrm>
            <a:off x="708588" y="1124070"/>
            <a:ext cx="10503941" cy="5631180"/>
          </a:xfrm>
          <a:prstGeom prst="rect">
            <a:avLst/>
          </a:prstGeom>
          <a:noFill/>
          <a:ln w="9525">
            <a:noFill/>
          </a:ln>
        </p:spPr>
        <p:txBody>
          <a:bodyPr anchor="t">
            <a:spAutoFit/>
          </a:bodyPr>
          <a:p>
            <a:pPr>
              <a:buFont typeface="Arial" panose="020B0604020202020204" pitchFamily="34" charset="0"/>
              <a:buNone/>
            </a:pPr>
            <a:r>
              <a:rPr lang="zh-CN" altLang="en-US" b="1" dirty="0">
                <a:latin typeface="Arial" panose="020B0604020202020204" pitchFamily="34" charset="0"/>
                <a:ea typeface="宋体" panose="02010600030101010101" pitchFamily="2" charset="-122"/>
                <a:sym typeface="宋体" panose="02010600030101010101" pitchFamily="2" charset="-122"/>
              </a:rPr>
              <a:t>店铺名隐含出售商品的种类</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sym typeface="宋体" panose="02010600030101010101" pitchFamily="2" charset="-122"/>
              </a:rPr>
              <a:t>数码港，淑儿苑女装、好宝贝童装、浪漫一身巧克力之家、唯美新娘喜铺，这样命名的好处是买家一看店铺名称，就知道出售的是什么种类的商品。</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b="1" dirty="0">
              <a:latin typeface="Arial" panose="020B0604020202020204" pitchFamily="34" charset="0"/>
              <a:ea typeface="宋体" panose="02010600030101010101" pitchFamily="2" charset="-122"/>
              <a:sym typeface="宋体" panose="02010600030101010101" pitchFamily="2" charset="-122"/>
            </a:endParaRPr>
          </a:p>
          <a:p>
            <a:pPr>
              <a:buFont typeface="Arial" panose="020B0604020202020204" pitchFamily="34" charset="0"/>
              <a:buNone/>
            </a:pPr>
            <a:r>
              <a:rPr lang="zh-CN" altLang="en-US" b="1" dirty="0">
                <a:latin typeface="Arial" panose="020B0604020202020204" pitchFamily="34" charset="0"/>
                <a:ea typeface="宋体" panose="02010600030101010101" pitchFamily="2" charset="-122"/>
                <a:sym typeface="宋体" panose="02010600030101010101" pitchFamily="2" charset="-122"/>
              </a:rPr>
              <a:t>店铺名隐含店主名字</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sym typeface="宋体" panose="02010600030101010101" pitchFamily="2" charset="-122"/>
              </a:rPr>
              <a:t>木儿小店、、娜娜小屋、水奈奈的糖、小美家、夏天的衣，这样命名的好处是具有亲力，给顾客亲切的感觉。但这样的店铺名难以让顾客知道出售的是什么，必须进入店铺2能看明白。此外，，这类店名将来较难商业化，除非这个店主的名字己经在某一范围内小有名气。</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b="1" dirty="0">
                <a:latin typeface="Arial" panose="020B0604020202020204" pitchFamily="34" charset="0"/>
                <a:ea typeface="宋体" panose="02010600030101010101" pitchFamily="2" charset="-122"/>
              </a:rPr>
              <a:t>店铺名隐含店主的名字和出售的商品种类</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微微的书、静静宠物用品店、小琴电脑之家，这样命名的好处是两者兼顾，也为将来v铺丝少叙打好基础。现在很多新卖家在开店时都选择这种方法。</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b="1" dirty="0">
                <a:latin typeface="Arial" panose="020B0604020202020204" pitchFamily="34" charset="0"/>
                <a:ea typeface="宋体" panose="02010600030101010101" pitchFamily="2" charset="-122"/>
              </a:rPr>
              <a:t>店铺名隐含众多流行关键字</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VIVI时尚女装、、韩国代购饰品专卖，这些流行词在购物网站都是买家搜索量比较少的，用流行词做店铺名字，买家可以更容易地搜到店铺，无形之中也给自己的店铺推广。</a:t>
            </a: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b="1" dirty="0">
                <a:latin typeface="Arial" panose="020B0604020202020204" pitchFamily="34" charset="0"/>
                <a:ea typeface="宋体" panose="02010600030101010101" pitchFamily="2" charset="-122"/>
              </a:rPr>
              <a:t>店铺名尽量简短</a:t>
            </a:r>
            <a:endParaRPr lang="zh-CN" altLang="en-US" b="1" dirty="0">
              <a:latin typeface="Arial" panose="020B0604020202020204" pitchFamily="34" charset="0"/>
              <a:ea typeface="宋体" panose="02010600030101010101" pitchFamily="2" charset="-122"/>
            </a:endParaRPr>
          </a:p>
          <a:p>
            <a:pPr>
              <a:buFont typeface="Arial" panose="020B0604020202020204" pitchFamily="34" charset="0"/>
              <a:buNone/>
            </a:pPr>
            <a:r>
              <a:rPr lang="zh-CN" altLang="en-US" dirty="0">
                <a:latin typeface="Arial" panose="020B0604020202020204" pitchFamily="34" charset="0"/>
                <a:ea typeface="宋体" panose="02010600030101010101" pitchFamily="2" charset="-122"/>
              </a:rPr>
              <a:t>小忆家，夏天家、花嫁喜铺，这样的店铺名越简短越容易被人记住。买家买一次也许就记住了，以后要买东西时也更容易想起这个店名。</a:t>
            </a: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tags/tag1.xml><?xml version="1.0" encoding="utf-8"?>
<p:tagLst xmlns:p="http://schemas.openxmlformats.org/presentationml/2006/main">
  <p:tag name="KSO_WM_TEMPLATE_CATEGORY" val="custom"/>
  <p:tag name="KSO_WM_TEMPLATE_INDEX" val="20184572"/>
  <p:tag name="KSO_WM_TAG_VERSION" val="1.0"/>
  <p:tag name="KSO_WM_TEMPLATE_THUMBS_INDEX" val="1、9、12、16、19、22、23"/>
  <p:tag name="KSO_WM_BEAUTIFY_FLAG" val="#wm#"/>
</p:tagLst>
</file>

<file path=ppt/tags/tag10.xml><?xml version="1.0" encoding="utf-8"?>
<p:tagLst xmlns:p="http://schemas.openxmlformats.org/presentationml/2006/main">
  <p:tag name="KSO_WM_TEMPLATE_CATEGORY" val="custom"/>
  <p:tag name="KSO_WM_TEMPLATE_INDEX" val="20181625"/>
</p:tagLst>
</file>

<file path=ppt/tags/tag11.xml><?xml version="1.0" encoding="utf-8"?>
<p:tagLst xmlns:p="http://schemas.openxmlformats.org/presentationml/2006/main">
  <p:tag name="KSO_WM_TEMPLATE_CATEGORY" val="custom"/>
  <p:tag name="KSO_WM_TEMPLATE_INDEX" val="20181625"/>
</p:tagLst>
</file>

<file path=ppt/tags/tag12.xml><?xml version="1.0" encoding="utf-8"?>
<p:tagLst xmlns:p="http://schemas.openxmlformats.org/presentationml/2006/main">
  <p:tag name="KSO_WM_TEMPLATE_CATEGORY" val="custom"/>
  <p:tag name="KSO_WM_TEMPLATE_INDEX" val="20181625"/>
</p:tagLst>
</file>

<file path=ppt/tags/tag13.xml><?xml version="1.0" encoding="utf-8"?>
<p:tagLst xmlns:p="http://schemas.openxmlformats.org/presentationml/2006/main">
  <p:tag name="KSO_WM_BEAUTIFY_FLAG" val="#wm#"/>
  <p:tag name="KSO_WM_TEMPLATE_CATEGORY" val="custom"/>
  <p:tag name="KSO_WM_TEMPLATE_INDEX" val="20181625"/>
</p:tagLst>
</file>

<file path=ppt/tags/tag14.xml><?xml version="1.0" encoding="utf-8"?>
<p:tagLst xmlns:p="http://schemas.openxmlformats.org/presentationml/2006/main">
  <p:tag name="KSO_WM_BEAUTIFY_FLAG" val="#wm#"/>
  <p:tag name="KSO_WM_TEMPLATE_CATEGORY" val="custom"/>
  <p:tag name="KSO_WM_TEMPLATE_INDEX" val="20181625"/>
</p:tagLst>
</file>

<file path=ppt/tags/tag15.xml><?xml version="1.0" encoding="utf-8"?>
<p:tagLst xmlns:p="http://schemas.openxmlformats.org/presentationml/2006/main">
  <p:tag name="KSO_WM_TEMPLATE_CATEGORY" val="custom"/>
  <p:tag name="KSO_WM_TEMPLATE_INDEX" val="20181625"/>
</p:tagLst>
</file>

<file path=ppt/tags/tag16.xml><?xml version="1.0" encoding="utf-8"?>
<p:tagLst xmlns:p="http://schemas.openxmlformats.org/presentationml/2006/main">
  <p:tag name="KSO_WM_TEMPLATE_CATEGORY" val="custom"/>
  <p:tag name="KSO_WM_TEMPLATE_INDEX" val="20181625"/>
</p:tagLst>
</file>

<file path=ppt/tags/tag17.xml><?xml version="1.0" encoding="utf-8"?>
<p:tagLst xmlns:p="http://schemas.openxmlformats.org/presentationml/2006/main">
  <p:tag name="KSO_WM_TEMPLATE_CATEGORY" val="custom"/>
  <p:tag name="KSO_WM_TEMPLATE_INDEX" val="20181625"/>
</p:tagLst>
</file>

<file path=ppt/tags/tag18.xml><?xml version="1.0" encoding="utf-8"?>
<p:tagLst xmlns:p="http://schemas.openxmlformats.org/presentationml/2006/main">
  <p:tag name="KSO_WM_TEMPLATE_CATEGORY" val="custom"/>
  <p:tag name="KSO_WM_TEMPLATE_INDEX" val="20181625"/>
</p:tagLst>
</file>

<file path=ppt/tags/tag19.xml><?xml version="1.0" encoding="utf-8"?>
<p:tagLst xmlns:p="http://schemas.openxmlformats.org/presentationml/2006/main">
  <p:tag name="KSO_WM_TEMPLATE_CATEGORY" val="custom"/>
  <p:tag name="KSO_WM_TEMPLATE_INDEX" val="20181625"/>
</p:tagLst>
</file>

<file path=ppt/tags/tag2.xml><?xml version="1.0" encoding="utf-8"?>
<p:tagLst xmlns:p="http://schemas.openxmlformats.org/presentationml/2006/main">
  <p:tag name="KSO_WM_TEMPLATE_CATEGORY" val="custom"/>
  <p:tag name="KSO_WM_TEMPLATE_INDEX" val="20181625"/>
</p:tagLst>
</file>

<file path=ppt/tags/tag20.xml><?xml version="1.0" encoding="utf-8"?>
<p:tagLst xmlns:p="http://schemas.openxmlformats.org/presentationml/2006/main">
  <p:tag name="KSO_WM_TEMPLATE_CATEGORY" val="custom"/>
  <p:tag name="KSO_WM_TEMPLATE_INDEX" val="20181625"/>
</p:tagLst>
</file>

<file path=ppt/tags/tag21.xml><?xml version="1.0" encoding="utf-8"?>
<p:tagLst xmlns:p="http://schemas.openxmlformats.org/presentationml/2006/main">
  <p:tag name="KSO_WM_TEMPLATE_CATEGORY" val="custom"/>
  <p:tag name="KSO_WM_TEMPLATE_INDEX" val="20181625"/>
</p:tagLst>
</file>

<file path=ppt/tags/tag22.xml><?xml version="1.0" encoding="utf-8"?>
<p:tagLst xmlns:p="http://schemas.openxmlformats.org/presentationml/2006/main">
  <p:tag name="KSO_WM_TEMPLATE_CATEGORY" val="custom"/>
  <p:tag name="KSO_WM_TEMPLATE_INDEX" val="20181625"/>
</p:tagLst>
</file>

<file path=ppt/tags/tag23.xml><?xml version="1.0" encoding="utf-8"?>
<p:tagLst xmlns:p="http://schemas.openxmlformats.org/presentationml/2006/main">
  <p:tag name="KSO_WM_TEMPLATE_CATEGORY" val="custom"/>
  <p:tag name="KSO_WM_TEMPLATE_INDEX" val="20181625"/>
</p:tagLst>
</file>

<file path=ppt/tags/tag24.xml><?xml version="1.0" encoding="utf-8"?>
<p:tagLst xmlns:p="http://schemas.openxmlformats.org/presentationml/2006/main">
  <p:tag name="KSO_WM_TEMPLATE_CATEGORY" val="custom"/>
  <p:tag name="KSO_WM_TEMPLATE_INDEX" val="20181625"/>
</p:tagLst>
</file>

<file path=ppt/tags/tag25.xml><?xml version="1.0" encoding="utf-8"?>
<p:tagLst xmlns:p="http://schemas.openxmlformats.org/presentationml/2006/main">
  <p:tag name="KSO_WM_TEMPLATE_CATEGORY" val="custom"/>
  <p:tag name="KSO_WM_TEMPLATE_INDEX" val="20181625"/>
</p:tagLst>
</file>

<file path=ppt/tags/tag26.xml><?xml version="1.0" encoding="utf-8"?>
<p:tagLst xmlns:p="http://schemas.openxmlformats.org/presentationml/2006/main">
  <p:tag name="KSO_WM_TEMPLATE_CATEGORY" val="custom"/>
  <p:tag name="KSO_WM_TEMPLATE_INDEX" val="20181625"/>
</p:tagLst>
</file>

<file path=ppt/tags/tag27.xml><?xml version="1.0" encoding="utf-8"?>
<p:tagLst xmlns:p="http://schemas.openxmlformats.org/presentationml/2006/main">
  <p:tag name="KSO_WM_TEMPLATE_CATEGORY" val="custom"/>
  <p:tag name="KSO_WM_TEMPLATE_INDEX" val="20181625"/>
</p:tagLst>
</file>

<file path=ppt/tags/tag28.xml><?xml version="1.0" encoding="utf-8"?>
<p:tagLst xmlns:p="http://schemas.openxmlformats.org/presentationml/2006/main">
  <p:tag name="KSO_WM_TEMPLATE_CATEGORY" val="custom"/>
  <p:tag name="KSO_WM_TEMPLATE_INDEX" val="20181625"/>
</p:tagLst>
</file>

<file path=ppt/tags/tag29.xml><?xml version="1.0" encoding="utf-8"?>
<p:tagLst xmlns:p="http://schemas.openxmlformats.org/presentationml/2006/main">
  <p:tag name="KSO_WM_TEMPLATE_CATEGORY" val="custom"/>
  <p:tag name="KSO_WM_TEMPLATE_INDEX" val="20181625"/>
</p:tagLst>
</file>

<file path=ppt/tags/tag3.xml><?xml version="1.0" encoding="utf-8"?>
<p:tagLst xmlns:p="http://schemas.openxmlformats.org/presentationml/2006/main">
  <p:tag name="KSO_WM_TEMPLATE_CATEGORY" val="custom"/>
  <p:tag name="KSO_WM_TEMPLATE_INDEX" val="20181625"/>
</p:tagLst>
</file>

<file path=ppt/tags/tag30.xml><?xml version="1.0" encoding="utf-8"?>
<p:tagLst xmlns:p="http://schemas.openxmlformats.org/presentationml/2006/main">
  <p:tag name="KSO_WM_TEMPLATE_CATEGORY" val="custom"/>
  <p:tag name="KSO_WM_TEMPLATE_INDEX" val="20181625"/>
</p:tagLst>
</file>

<file path=ppt/tags/tag31.xml><?xml version="1.0" encoding="utf-8"?>
<p:tagLst xmlns:p="http://schemas.openxmlformats.org/presentationml/2006/main">
  <p:tag name="KSO_WM_TEMPLATE_CATEGORY" val="custom"/>
  <p:tag name="KSO_WM_TEMPLATE_INDEX" val="20181625"/>
</p:tagLst>
</file>

<file path=ppt/tags/tag32.xml><?xml version="1.0" encoding="utf-8"?>
<p:tagLst xmlns:p="http://schemas.openxmlformats.org/presentationml/2006/main">
  <p:tag name="KSO_WM_TEMPLATE_CATEGORY" val="custom"/>
  <p:tag name="KSO_WM_TEMPLATE_INDEX" val="20181625"/>
</p:tagLst>
</file>

<file path=ppt/tags/tag33.xml><?xml version="1.0" encoding="utf-8"?>
<p:tagLst xmlns:p="http://schemas.openxmlformats.org/presentationml/2006/main">
  <p:tag name="KSO_WM_TEMPLATE_CATEGORY" val="custom"/>
  <p:tag name="KSO_WM_TEMPLATE_INDEX" val="20181625"/>
</p:tagLst>
</file>

<file path=ppt/tags/tag34.xml><?xml version="1.0" encoding="utf-8"?>
<p:tagLst xmlns:p="http://schemas.openxmlformats.org/presentationml/2006/main">
  <p:tag name="KSO_WM_TEMPLATE_CATEGORY" val="custom"/>
  <p:tag name="KSO_WM_TEMPLATE_INDEX" val="20181625"/>
</p:tagLst>
</file>

<file path=ppt/tags/tag35.xml><?xml version="1.0" encoding="utf-8"?>
<p:tagLst xmlns:p="http://schemas.openxmlformats.org/presentationml/2006/main">
  <p:tag name="KSO_WM_TEMPLATE_CATEGORY" val="custom"/>
  <p:tag name="KSO_WM_TEMPLATE_INDEX" val="20181625"/>
</p:tagLst>
</file>

<file path=ppt/tags/tag36.xml><?xml version="1.0" encoding="utf-8"?>
<p:tagLst xmlns:p="http://schemas.openxmlformats.org/presentationml/2006/main">
  <p:tag name="KSO_WM_TEMPLATE_CATEGORY" val="custom"/>
  <p:tag name="KSO_WM_TEMPLATE_INDEX" val="20181625"/>
</p:tagLst>
</file>

<file path=ppt/tags/tag37.xml><?xml version="1.0" encoding="utf-8"?>
<p:tagLst xmlns:p="http://schemas.openxmlformats.org/presentationml/2006/main">
  <p:tag name="KSO_WM_TEMPLATE_CATEGORY" val="custom"/>
  <p:tag name="KSO_WM_TEMPLATE_INDEX" val="20181625"/>
</p:tagLst>
</file>

<file path=ppt/tags/tag38.xml><?xml version="1.0" encoding="utf-8"?>
<p:tagLst xmlns:p="http://schemas.openxmlformats.org/presentationml/2006/main">
  <p:tag name="KSO_WM_TEMPLATE_CATEGORY" val="custom"/>
  <p:tag name="KSO_WM_TEMPLATE_INDEX" val="20181625"/>
</p:tagLst>
</file>

<file path=ppt/tags/tag39.xml><?xml version="1.0" encoding="utf-8"?>
<p:tagLst xmlns:p="http://schemas.openxmlformats.org/presentationml/2006/main">
  <p:tag name="KSO_WM_TEMPLATE_CATEGORY" val="custom"/>
  <p:tag name="KSO_WM_TEMPLATE_INDEX" val="20181625"/>
</p:tagLst>
</file>

<file path=ppt/tags/tag4.xml><?xml version="1.0" encoding="utf-8"?>
<p:tagLst xmlns:p="http://schemas.openxmlformats.org/presentationml/2006/main">
  <p:tag name="KSO_WM_TEMPLATE_CATEGORY" val="custom"/>
  <p:tag name="KSO_WM_TEMPLATE_INDEX" val="20181625"/>
</p:tagLst>
</file>

<file path=ppt/tags/tag40.xml><?xml version="1.0" encoding="utf-8"?>
<p:tagLst xmlns:p="http://schemas.openxmlformats.org/presentationml/2006/main">
  <p:tag name="KSO_WM_TEMPLATE_CATEGORY" val="custom"/>
  <p:tag name="KSO_WM_TEMPLATE_INDEX" val="20181625"/>
</p:tagLst>
</file>

<file path=ppt/tags/tag41.xml><?xml version="1.0" encoding="utf-8"?>
<p:tagLst xmlns:p="http://schemas.openxmlformats.org/presentationml/2006/main">
  <p:tag name="KSO_WM_TEMPLATE_CATEGORY" val="custom"/>
  <p:tag name="KSO_WM_TEMPLATE_INDEX" val="20181625"/>
</p:tagLst>
</file>

<file path=ppt/tags/tag42.xml><?xml version="1.0" encoding="utf-8"?>
<p:tagLst xmlns:p="http://schemas.openxmlformats.org/presentationml/2006/main">
  <p:tag name="KSO_WM_TEMPLATE_CATEGORY" val="custom"/>
  <p:tag name="KSO_WM_TEMPLATE_INDEX" val="20181625"/>
</p:tagLst>
</file>

<file path=ppt/tags/tag43.xml><?xml version="1.0" encoding="utf-8"?>
<p:tagLst xmlns:p="http://schemas.openxmlformats.org/presentationml/2006/main">
  <p:tag name="KSO_WM_TEMPLATE_CATEGORY" val="custom"/>
  <p:tag name="KSO_WM_TEMPLATE_INDEX" val="20181625"/>
</p:tagLst>
</file>

<file path=ppt/tags/tag44.xml><?xml version="1.0" encoding="utf-8"?>
<p:tagLst xmlns:p="http://schemas.openxmlformats.org/presentationml/2006/main">
  <p:tag name="KSO_WM_TEMPLATE_CATEGORY" val="custom"/>
  <p:tag name="KSO_WM_TEMPLATE_INDEX" val="20181625"/>
</p:tagLst>
</file>

<file path=ppt/tags/tag45.xml><?xml version="1.0" encoding="utf-8"?>
<p:tagLst xmlns:p="http://schemas.openxmlformats.org/presentationml/2006/main">
  <p:tag name="KSO_WM_TEMPLATE_CATEGORY" val="custom"/>
  <p:tag name="KSO_WM_TEMPLATE_INDEX" val="20181625"/>
</p:tagLst>
</file>

<file path=ppt/tags/tag46.xml><?xml version="1.0" encoding="utf-8"?>
<p:tagLst xmlns:p="http://schemas.openxmlformats.org/presentationml/2006/main">
  <p:tag name="KSO_WM_TEMPLATE_CATEGORY" val="custom"/>
  <p:tag name="KSO_WM_TEMPLATE_INDEX" val="20181625"/>
</p:tagLst>
</file>

<file path=ppt/tags/tag47.xml><?xml version="1.0" encoding="utf-8"?>
<p:tagLst xmlns:p="http://schemas.openxmlformats.org/presentationml/2006/main">
  <p:tag name="KSO_WM_TEMPLATE_CATEGORY" val="custom"/>
  <p:tag name="KSO_WM_TEMPLATE_INDEX" val="20181625"/>
</p:tagLst>
</file>

<file path=ppt/tags/tag48.xml><?xml version="1.0" encoding="utf-8"?>
<p:tagLst xmlns:p="http://schemas.openxmlformats.org/presentationml/2006/main">
  <p:tag name="KSO_WM_TEMPLATE_CATEGORY" val="custom"/>
  <p:tag name="KSO_WM_TEMPLATE_INDEX" val="20181625"/>
</p:tagLst>
</file>

<file path=ppt/tags/tag5.xml><?xml version="1.0" encoding="utf-8"?>
<p:tagLst xmlns:p="http://schemas.openxmlformats.org/presentationml/2006/main">
  <p:tag name="KSO_WM_TEMPLATE_CATEGORY" val="custom"/>
  <p:tag name="KSO_WM_TEMPLATE_INDEX" val="20181625"/>
</p:tagLst>
</file>

<file path=ppt/tags/tag6.xml><?xml version="1.0" encoding="utf-8"?>
<p:tagLst xmlns:p="http://schemas.openxmlformats.org/presentationml/2006/main">
  <p:tag name="KSO_WM_TEMPLATE_CATEGORY" val="custom"/>
  <p:tag name="KSO_WM_TEMPLATE_INDEX" val="20181625"/>
</p:tagLst>
</file>

<file path=ppt/tags/tag7.xml><?xml version="1.0" encoding="utf-8"?>
<p:tagLst xmlns:p="http://schemas.openxmlformats.org/presentationml/2006/main">
  <p:tag name="KSO_WM_BEAUTIFY_FLAG" val="#wm#"/>
  <p:tag name="KSO_WM_TEMPLATE_CATEGORY" val="custom"/>
  <p:tag name="KSO_WM_TEMPLATE_INDEX" val="20181625"/>
</p:tagLst>
</file>

<file path=ppt/tags/tag8.xml><?xml version="1.0" encoding="utf-8"?>
<p:tagLst xmlns:p="http://schemas.openxmlformats.org/presentationml/2006/main">
  <p:tag name="KSO_WM_TEMPLATE_CATEGORY" val="custom"/>
  <p:tag name="KSO_WM_TEMPLATE_INDEX" val="20181625"/>
</p:tagLst>
</file>

<file path=ppt/tags/tag9.xml><?xml version="1.0" encoding="utf-8"?>
<p:tagLst xmlns:p="http://schemas.openxmlformats.org/presentationml/2006/main">
  <p:tag name="KSO_WM_TEMPLATE_CATEGORY" val="custom"/>
  <p:tag name="KSO_WM_TEMPLATE_INDEX" val="20181625"/>
</p:tagLst>
</file>

<file path=ppt/theme/theme1.xml><?xml version="1.0" encoding="utf-8"?>
<a:theme xmlns:a="http://schemas.openxmlformats.org/drawingml/2006/main" name="3_自定义设计方案">
  <a:themeElements>
    <a:clrScheme name="自定义 19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5085</Words>
  <Application>WPS 演示</Application>
  <PresentationFormat>宽屏</PresentationFormat>
  <Paragraphs>283</Paragraphs>
  <Slides>47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Arial</vt:lpstr>
      <vt:lpstr>宋体</vt:lpstr>
      <vt:lpstr>Wingdings</vt:lpstr>
      <vt:lpstr>微软雅黑</vt:lpstr>
      <vt:lpstr>Segoe UI</vt:lpstr>
      <vt:lpstr>Arial Unicode MS</vt:lpstr>
      <vt:lpstr>Franklin Gothic Book</vt:lpstr>
      <vt:lpstr>隶书</vt:lpstr>
      <vt:lpstr>Calibri</vt:lpstr>
      <vt:lpstr>Arial Unicode MS</vt:lpstr>
      <vt:lpstr>Franklin Gothic Medium</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岁月静好</cp:lastModifiedBy>
  <cp:revision>20</cp:revision>
  <dcterms:created xsi:type="dcterms:W3CDTF">2018-03-01T02:03:00Z</dcterms:created>
  <dcterms:modified xsi:type="dcterms:W3CDTF">2021-11-07T03:49:02Z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538E90EB60A64C7A8D1190D566A894CB</vt:lpwstr>
  </property>
</Properties>
</file>