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8" r:id="rId3"/>
    <p:sldId id="275" r:id="rId4"/>
    <p:sldId id="260" r:id="rId5"/>
    <p:sldId id="274" r:id="rId6"/>
    <p:sldId id="262" r:id="rId7"/>
    <p:sldId id="268" r:id="rId8"/>
    <p:sldId id="263" r:id="rId10"/>
    <p:sldId id="269" r:id="rId11"/>
    <p:sldId id="270" r:id="rId12"/>
    <p:sldId id="264" r:id="rId13"/>
    <p:sldId id="272" r:id="rId14"/>
    <p:sldId id="27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2A0"/>
    <a:srgbClr val="6C92C0"/>
    <a:srgbClr val="B0C4DD"/>
    <a:srgbClr val="A4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howGuides="1">
      <p:cViewPr varScale="1">
        <p:scale>
          <a:sx n="56" d="100"/>
          <a:sy n="56" d="100"/>
        </p:scale>
        <p:origin x="-96" y="-1476"/>
      </p:cViewPr>
      <p:guideLst>
        <p:guide orient="horz" pos="2318"/>
        <p:guide pos="384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9EA2A-4C48-4C61-B30A-DAB1A3E93B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31000-9408-426B-B873-D4C066E48AF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p:cNvSpPr/>
          <p:nvPr userDrawn="1"/>
        </p:nvSpPr>
        <p:spPr>
          <a:xfrm>
            <a:off x="13593460" y="1511293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3" Type="http://schemas.openxmlformats.org/officeDocument/2006/relationships/notesSlide" Target="../notesSlides/notesSlide1.xml"/><Relationship Id="rId22" Type="http://schemas.openxmlformats.org/officeDocument/2006/relationships/slideLayout" Target="../slideLayouts/slideLayout2.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custDataLst>
              <p:tags r:id="rId1"/>
            </p:custDataLst>
          </p:nvPr>
        </p:nvSpPr>
        <p:spPr>
          <a:xfrm>
            <a:off x="4696432" y="1097600"/>
            <a:ext cx="7495569" cy="5760400"/>
          </a:xfrm>
          <a:custGeom>
            <a:avLst/>
            <a:gdLst>
              <a:gd name="connsiteX0" fmla="*/ 4052585 w 7495569"/>
              <a:gd name="connsiteY0" fmla="*/ 0 h 5760400"/>
              <a:gd name="connsiteX1" fmla="*/ 7413052 w 7495569"/>
              <a:gd name="connsiteY1" fmla="*/ 1786746 h 5760400"/>
              <a:gd name="connsiteX2" fmla="*/ 7495569 w 7495569"/>
              <a:gd name="connsiteY2" fmla="*/ 1922573 h 5760400"/>
              <a:gd name="connsiteX3" fmla="*/ 7495569 w 7495569"/>
              <a:gd name="connsiteY3" fmla="*/ 5760400 h 5760400"/>
              <a:gd name="connsiteX4" fmla="*/ 381273 w 7495569"/>
              <a:gd name="connsiteY4" fmla="*/ 5760400 h 5760400"/>
              <a:gd name="connsiteX5" fmla="*/ 318473 w 7495569"/>
              <a:gd name="connsiteY5" fmla="*/ 5630034 h 5760400"/>
              <a:gd name="connsiteX6" fmla="*/ 0 w 7495569"/>
              <a:gd name="connsiteY6" fmla="*/ 4052585 h 5760400"/>
              <a:gd name="connsiteX7" fmla="*/ 4052585 w 7495569"/>
              <a:gd name="connsiteY7" fmla="*/ 0 h 57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5569" h="5760400">
                <a:moveTo>
                  <a:pt x="4052585" y="0"/>
                </a:moveTo>
                <a:cubicBezTo>
                  <a:pt x="5451448" y="0"/>
                  <a:pt x="6684773" y="708752"/>
                  <a:pt x="7413052" y="1786746"/>
                </a:cubicBezTo>
                <a:lnTo>
                  <a:pt x="7495569" y="1922573"/>
                </a:lnTo>
                <a:lnTo>
                  <a:pt x="7495569" y="5760400"/>
                </a:lnTo>
                <a:lnTo>
                  <a:pt x="381273" y="5760400"/>
                </a:lnTo>
                <a:lnTo>
                  <a:pt x="318473" y="5630034"/>
                </a:lnTo>
                <a:cubicBezTo>
                  <a:pt x="113401" y="5145190"/>
                  <a:pt x="0" y="4612131"/>
                  <a:pt x="0" y="4052585"/>
                </a:cubicBezTo>
                <a:cubicBezTo>
                  <a:pt x="0" y="1814404"/>
                  <a:pt x="1814404" y="0"/>
                  <a:pt x="4052585" y="0"/>
                </a:cubicBez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endParaRPr>
          </a:p>
        </p:txBody>
      </p:sp>
      <p:sp>
        <p:nvSpPr>
          <p:cNvPr id="9" name="任意多边形 8"/>
          <p:cNvSpPr/>
          <p:nvPr>
            <p:custDataLst>
              <p:tags r:id="rId2"/>
            </p:custDataLst>
          </p:nvPr>
        </p:nvSpPr>
        <p:spPr>
          <a:xfrm>
            <a:off x="1" y="0"/>
            <a:ext cx="11829889" cy="6022170"/>
          </a:xfrm>
          <a:custGeom>
            <a:avLst/>
            <a:gdLst>
              <a:gd name="connsiteX0" fmla="*/ 0 w 11829889"/>
              <a:gd name="connsiteY0" fmla="*/ 0 h 6022170"/>
              <a:gd name="connsiteX1" fmla="*/ 11829889 w 11829889"/>
              <a:gd name="connsiteY1" fmla="*/ 0 h 6022170"/>
              <a:gd name="connsiteX2" fmla="*/ 11638999 w 11829889"/>
              <a:gd name="connsiteY2" fmla="*/ 372708 h 6022170"/>
              <a:gd name="connsiteX3" fmla="*/ 2146897 w 11829889"/>
              <a:gd name="connsiteY3" fmla="*/ 6022170 h 6022170"/>
              <a:gd name="connsiteX4" fmla="*/ 502925 w 11829889"/>
              <a:gd name="connsiteY4" fmla="*/ 5897788 h 6022170"/>
              <a:gd name="connsiteX5" fmla="*/ 0 w 11829889"/>
              <a:gd name="connsiteY5" fmla="*/ 5807975 h 60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9889" h="6022170">
                <a:moveTo>
                  <a:pt x="0" y="0"/>
                </a:moveTo>
                <a:lnTo>
                  <a:pt x="11829889" y="0"/>
                </a:lnTo>
                <a:lnTo>
                  <a:pt x="11638999" y="372708"/>
                </a:lnTo>
                <a:cubicBezTo>
                  <a:pt x="9810981" y="3737782"/>
                  <a:pt x="6245713" y="6022170"/>
                  <a:pt x="2146897" y="6022170"/>
                </a:cubicBezTo>
                <a:cubicBezTo>
                  <a:pt x="1587968" y="6022170"/>
                  <a:pt x="1038959" y="5979692"/>
                  <a:pt x="502925" y="5897788"/>
                </a:cubicBezTo>
                <a:lnTo>
                  <a:pt x="0" y="5807975"/>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3"/>
            </p:custDataLst>
          </p:nvPr>
        </p:nvSpPr>
        <p:spPr>
          <a:xfrm>
            <a:off x="737021" y="2657207"/>
            <a:ext cx="3078480" cy="1106805"/>
          </a:xfrm>
          <a:prstGeom prst="rect">
            <a:avLst/>
          </a:prstGeom>
          <a:noFill/>
        </p:spPr>
        <p:txBody>
          <a:bodyPr wrap="none" rtlCol="0">
            <a:spAutoFit/>
          </a:bodyPr>
          <a:lstStyle/>
          <a:p>
            <a:r>
              <a:rPr lang="zh-CN" altLang="en-US" sz="6600" b="1" dirty="0" smtClean="0">
                <a:solidFill>
                  <a:schemeClr val="bg1"/>
                </a:solidFill>
                <a:latin typeface="思源黑体 CN Bold" panose="020B0800000000000000" charset="-122"/>
                <a:ea typeface="思源黑体 CN Bold" panose="020B0800000000000000" charset="-122"/>
                <a:cs typeface="思源黑体 CN Bold" panose="020B0800000000000000" charset="-122"/>
              </a:rPr>
              <a:t>美 工 班</a:t>
            </a:r>
            <a:endParaRPr lang="zh-CN" altLang="en-US" sz="6600" b="1" dirty="0" smtClean="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sp>
        <p:nvSpPr>
          <p:cNvPr id="7" name="文本框 6"/>
          <p:cNvSpPr txBox="1"/>
          <p:nvPr>
            <p:custDataLst>
              <p:tags r:id="rId4"/>
            </p:custDataLst>
          </p:nvPr>
        </p:nvSpPr>
        <p:spPr>
          <a:xfrm>
            <a:off x="881075" y="4348475"/>
            <a:ext cx="1329055" cy="368300"/>
          </a:xfrm>
          <a:prstGeom prst="rect">
            <a:avLst/>
          </a:prstGeom>
          <a:solidFill>
            <a:schemeClr val="bg1"/>
          </a:solidFill>
        </p:spPr>
        <p:txBody>
          <a:bodyPr wrap="none" rtlCol="0">
            <a:spAutoFit/>
          </a:bodyPr>
          <a:lstStyle/>
          <a:p>
            <a:r>
              <a:rPr lang="zh-CN" altLang="en-US" b="1" dirty="0" smtClean="0">
                <a:solidFill>
                  <a:srgbClr val="48A2A0"/>
                </a:solidFill>
                <a:latin typeface="思源黑体 CN Light" panose="020B0300000000000000" charset="-122"/>
                <a:ea typeface="思源黑体 CN Light" panose="020B0300000000000000" charset="-122"/>
              </a:rPr>
              <a:t>主讲：曲康</a:t>
            </a:r>
            <a:endParaRPr lang="zh-CN" altLang="en-US" b="1" dirty="0" smtClean="0">
              <a:solidFill>
                <a:srgbClr val="48A2A0"/>
              </a:solidFill>
              <a:latin typeface="思源黑体 CN Light" panose="020B0300000000000000" charset="-122"/>
              <a:ea typeface="思源黑体 CN Light" panose="020B0300000000000000" charset="-122"/>
            </a:endParaRPr>
          </a:p>
        </p:txBody>
      </p:sp>
      <p:sp>
        <p:nvSpPr>
          <p:cNvPr id="10" name="矩形 9"/>
          <p:cNvSpPr/>
          <p:nvPr/>
        </p:nvSpPr>
        <p:spPr>
          <a:xfrm>
            <a:off x="737021" y="1962899"/>
            <a:ext cx="2697480" cy="922020"/>
          </a:xfrm>
          <a:prstGeom prst="rect">
            <a:avLst/>
          </a:prstGeom>
        </p:spPr>
        <p:txBody>
          <a:bodyPr wrap="square">
            <a:spAutoFit/>
          </a:bodyPr>
          <a:lstStyle/>
          <a:p>
            <a:r>
              <a:rPr lang="en-US" altLang="zh-CN" sz="5400" b="1" dirty="0" smtClean="0">
                <a:solidFill>
                  <a:schemeClr val="bg1"/>
                </a:solidFill>
                <a:latin typeface="Gotham Rounded Medium" panose="02000000000000000000" pitchFamily="50" charset="0"/>
              </a:rPr>
              <a:t> </a:t>
            </a:r>
            <a:endParaRPr lang="zh-CN" altLang="en-US" sz="5400" dirty="0"/>
          </a:p>
        </p:txBody>
      </p:sp>
      <p:sp>
        <p:nvSpPr>
          <p:cNvPr id="13" name="文本框 12"/>
          <p:cNvSpPr txBox="1"/>
          <p:nvPr>
            <p:custDataLst>
              <p:tags r:id="rId5"/>
            </p:custDataLst>
          </p:nvPr>
        </p:nvSpPr>
        <p:spPr>
          <a:xfrm>
            <a:off x="737438" y="3840555"/>
            <a:ext cx="6034267" cy="275590"/>
          </a:xfrm>
          <a:prstGeom prst="rect">
            <a:avLst/>
          </a:prstGeom>
          <a:noFill/>
        </p:spPr>
        <p:txBody>
          <a:bodyPr wrap="square" rtlCol="0">
            <a:spAutoFit/>
          </a:bodyPr>
          <a:lstStyle/>
          <a:p>
            <a:r>
              <a:rPr sz="1200" dirty="0">
                <a:solidFill>
                  <a:schemeClr val="bg1"/>
                </a:solidFill>
                <a:latin typeface="思源黑体 CN Light" panose="020B0300000000000000" charset="-122"/>
                <a:ea typeface="思源黑体 CN Light" panose="020B0300000000000000" charset="-122"/>
              </a:rPr>
              <a:t>Make E-commerce Work First and Let E-commerce Work No Difficulty</a:t>
            </a:r>
            <a:endParaRPr sz="1200" dirty="0">
              <a:solidFill>
                <a:schemeClr val="bg1"/>
              </a:solidFill>
              <a:latin typeface="思源黑体 CN Light" panose="020B0300000000000000" charset="-122"/>
              <a:ea typeface="思源黑体 CN Light" panose="020B0300000000000000" charset="-122"/>
            </a:endParaRPr>
          </a:p>
        </p:txBody>
      </p:sp>
      <p:sp>
        <p:nvSpPr>
          <p:cNvPr id="14" name="矩形 13"/>
          <p:cNvSpPr/>
          <p:nvPr>
            <p:custDataLst>
              <p:tags r:id="rId6"/>
            </p:custDataLst>
          </p:nvPr>
        </p:nvSpPr>
        <p:spPr>
          <a:xfrm>
            <a:off x="1797830" y="4347205"/>
            <a:ext cx="184731" cy="369332"/>
          </a:xfrm>
          <a:prstGeom prst="rect">
            <a:avLst/>
          </a:prstGeom>
        </p:spPr>
        <p:txBody>
          <a:bodyPr wrap="none">
            <a:spAutoFit/>
          </a:bodyPr>
          <a:lstStyle/>
          <a:p>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300" fill="hold">
                                          <p:stCondLst>
                                            <p:cond delay="0"/>
                                          </p:stCondLst>
                                        </p:cTn>
                                        <p:tgtEl>
                                          <p:spTgt spid="2"/>
                                        </p:tgtEl>
                                        <p:attrNameLst>
                                          <p:attrName>ppt_y</p:attrName>
                                        </p:attrNameLst>
                                      </p:cBhvr>
                                      <p:tavLst>
                                        <p:tav tm="0">
                                          <p:val>
                                            <p:strVal val="0-ppt_h/1.5"/>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2299665" y="2319722"/>
            <a:ext cx="1097280" cy="368300"/>
          </a:xfrm>
          <a:prstGeom prst="rect">
            <a:avLst/>
          </a:prstGeom>
          <a:noFill/>
        </p:spPr>
        <p:txBody>
          <a:bodyPr wrap="none" rtlCol="0">
            <a:spAutoFit/>
          </a:bodyPr>
          <a:lstStyle/>
          <a:p>
            <a:pPr algn="r"/>
            <a:r>
              <a:rPr lang="zh-CN" altLang="en-US" dirty="0" smtClean="0">
                <a:solidFill>
                  <a:srgbClr val="48A2A0"/>
                </a:solidFill>
                <a:latin typeface="思源黑体 CN Bold" panose="020B0800000000000000" charset="-122"/>
                <a:ea typeface="思源黑体 CN Bold" panose="020B0800000000000000" charset="-122"/>
              </a:rPr>
              <a:t>移动工具</a:t>
            </a:r>
            <a:endParaRPr lang="zh-CN" altLang="en-US" dirty="0" smtClean="0">
              <a:solidFill>
                <a:srgbClr val="48A2A0"/>
              </a:solidFill>
              <a:latin typeface="思源黑体 CN Bold" panose="020B0800000000000000" charset="-122"/>
              <a:ea typeface="思源黑体 CN Bold" panose="020B0800000000000000" charset="-122"/>
            </a:endParaRPr>
          </a:p>
        </p:txBody>
      </p:sp>
      <p:sp>
        <p:nvSpPr>
          <p:cNvPr id="16" name="文本框 15"/>
          <p:cNvSpPr txBox="1"/>
          <p:nvPr/>
        </p:nvSpPr>
        <p:spPr>
          <a:xfrm>
            <a:off x="2307198" y="4399950"/>
            <a:ext cx="1097280" cy="368300"/>
          </a:xfrm>
          <a:prstGeom prst="rect">
            <a:avLst/>
          </a:prstGeom>
          <a:noFill/>
        </p:spPr>
        <p:txBody>
          <a:bodyPr wrap="none" rtlCol="0">
            <a:spAutoFit/>
          </a:bodyPr>
          <a:lstStyle/>
          <a:p>
            <a:pPr algn="r"/>
            <a:r>
              <a:rPr lang="zh-CN" dirty="0" smtClean="0">
                <a:solidFill>
                  <a:srgbClr val="48A2A0"/>
                </a:solidFill>
                <a:latin typeface="思源黑体 CN Bold" panose="020B0800000000000000" charset="-122"/>
                <a:ea typeface="思源黑体 CN Bold" panose="020B0800000000000000" charset="-122"/>
              </a:rPr>
              <a:t>形状工具</a:t>
            </a:r>
            <a:endParaRPr lang="zh-CN" dirty="0">
              <a:solidFill>
                <a:srgbClr val="48A2A0"/>
              </a:solidFill>
              <a:latin typeface="思源黑体 CN Bold" panose="020B0800000000000000" charset="-122"/>
              <a:ea typeface="思源黑体 CN Bold" panose="020B0800000000000000" charset="-122"/>
            </a:endParaRPr>
          </a:p>
        </p:txBody>
      </p:sp>
      <p:sp>
        <p:nvSpPr>
          <p:cNvPr id="17" name="文本框 16"/>
          <p:cNvSpPr txBox="1"/>
          <p:nvPr/>
        </p:nvSpPr>
        <p:spPr>
          <a:xfrm>
            <a:off x="8746021" y="2319722"/>
            <a:ext cx="1097280" cy="368300"/>
          </a:xfrm>
          <a:prstGeom prst="rect">
            <a:avLst/>
          </a:prstGeom>
          <a:noFill/>
        </p:spPr>
        <p:txBody>
          <a:bodyPr wrap="none" rtlCol="0">
            <a:spAutoFit/>
          </a:bodyPr>
          <a:lstStyle/>
          <a:p>
            <a:r>
              <a:rPr lang="zh-CN" dirty="0" smtClean="0">
                <a:solidFill>
                  <a:srgbClr val="48A2A0"/>
                </a:solidFill>
                <a:latin typeface="思源黑体 CN Bold" panose="020B0800000000000000" charset="-122"/>
                <a:ea typeface="思源黑体 CN Bold" panose="020B0800000000000000" charset="-122"/>
              </a:rPr>
              <a:t>钢笔工具</a:t>
            </a:r>
            <a:endParaRPr lang="zh-CN" dirty="0" smtClean="0">
              <a:solidFill>
                <a:srgbClr val="48A2A0"/>
              </a:solidFill>
              <a:latin typeface="思源黑体 CN Bold" panose="020B0800000000000000" charset="-122"/>
              <a:ea typeface="思源黑体 CN Bold" panose="020B0800000000000000" charset="-122"/>
            </a:endParaRPr>
          </a:p>
        </p:txBody>
      </p:sp>
      <p:sp>
        <p:nvSpPr>
          <p:cNvPr id="18" name="文本框 17"/>
          <p:cNvSpPr txBox="1"/>
          <p:nvPr/>
        </p:nvSpPr>
        <p:spPr>
          <a:xfrm>
            <a:off x="8746021" y="4399950"/>
            <a:ext cx="1097280" cy="368300"/>
          </a:xfrm>
          <a:prstGeom prst="rect">
            <a:avLst/>
          </a:prstGeom>
          <a:noFill/>
        </p:spPr>
        <p:txBody>
          <a:bodyPr wrap="none" rtlCol="0">
            <a:spAutoFit/>
          </a:bodyPr>
          <a:lstStyle/>
          <a:p>
            <a:r>
              <a:rPr lang="zh-CN" altLang="en-US" dirty="0">
                <a:solidFill>
                  <a:srgbClr val="48A2A0"/>
                </a:solidFill>
                <a:latin typeface="思源黑体 CN Bold" panose="020B0800000000000000" charset="-122"/>
                <a:ea typeface="思源黑体 CN Bold" panose="020B0800000000000000" charset="-122"/>
              </a:rPr>
              <a:t>文字工具</a:t>
            </a:r>
            <a:endParaRPr lang="zh-CN" altLang="en-US" dirty="0">
              <a:solidFill>
                <a:srgbClr val="48A2A0"/>
              </a:solidFill>
              <a:latin typeface="思源黑体 CN Bold" panose="020B0800000000000000" charset="-122"/>
              <a:ea typeface="思源黑体 CN Bold" panose="020B0800000000000000" charset="-122"/>
            </a:endParaRPr>
          </a:p>
        </p:txBody>
      </p:sp>
      <p:sp>
        <p:nvSpPr>
          <p:cNvPr id="19" name="矩形 18"/>
          <p:cNvSpPr/>
          <p:nvPr/>
        </p:nvSpPr>
        <p:spPr>
          <a:xfrm>
            <a:off x="8640445" y="2640965"/>
            <a:ext cx="3152140" cy="1322070"/>
          </a:xfrm>
          <a:prstGeom prst="rect">
            <a:avLst/>
          </a:prstGeom>
        </p:spPr>
        <p:txBody>
          <a:bodyPr wrap="square">
            <a:spAutoFit/>
          </a:bodyPr>
          <a:lstStyle/>
          <a:p>
            <a:r>
              <a:rPr lang="zh-CN" sz="1600" b="1" dirty="0">
                <a:solidFill>
                  <a:schemeClr val="tx1">
                    <a:lumMod val="75000"/>
                    <a:lumOff val="25000"/>
                  </a:schemeClr>
                </a:solidFill>
                <a:latin typeface="思源黑体 CN Light" panose="020B0300000000000000" charset="-122"/>
                <a:ea typeface="思源黑体 CN Light" panose="020B0300000000000000" charset="-122"/>
              </a:rPr>
              <a:t>主要作用创建路径形成各种不规则的线条一般常用来抠图个绘制不规则形状的路径使用（主要的构成是贝赛尔曲线也就是我们常说的路径）</a:t>
            </a:r>
            <a:endParaRPr lang="zh-CN" sz="1600" b="1"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0" name="矩形 19"/>
          <p:cNvSpPr/>
          <p:nvPr/>
        </p:nvSpPr>
        <p:spPr>
          <a:xfrm>
            <a:off x="8746021" y="4721224"/>
            <a:ext cx="2665578" cy="829945"/>
          </a:xfrm>
          <a:prstGeom prst="rect">
            <a:avLst/>
          </a:prstGeom>
        </p:spPr>
        <p:txBody>
          <a:bodyPr wrap="square">
            <a:spAutoFit/>
          </a:bodyPr>
          <a:lstStyle/>
          <a:p>
            <a:r>
              <a:rPr lang="zh-CN" sz="1600" b="1" dirty="0">
                <a:solidFill>
                  <a:schemeClr val="tx1">
                    <a:lumMod val="75000"/>
                    <a:lumOff val="25000"/>
                  </a:schemeClr>
                </a:solidFill>
                <a:latin typeface="思源黑体 CN Light" panose="020B0300000000000000" charset="-122"/>
                <a:ea typeface="思源黑体 CN Light" panose="020B0300000000000000" charset="-122"/>
              </a:rPr>
              <a:t>在画面中书写以文字使用时注意工具属性栏中的属性即可</a:t>
            </a:r>
            <a:endParaRPr lang="zh-CN" sz="1600" b="1"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7" name="矩形 26"/>
          <p:cNvSpPr/>
          <p:nvPr/>
        </p:nvSpPr>
        <p:spPr>
          <a:xfrm>
            <a:off x="728631" y="2640996"/>
            <a:ext cx="2665578" cy="829945"/>
          </a:xfrm>
          <a:prstGeom prst="rect">
            <a:avLst/>
          </a:prstGeom>
        </p:spPr>
        <p:txBody>
          <a:bodyPr wrap="square">
            <a:spAutoFit/>
          </a:bodyPr>
          <a:lstStyle/>
          <a:p>
            <a:pPr algn="r"/>
            <a:r>
              <a:rPr lang="zh-CN" sz="1600" b="1" dirty="0">
                <a:solidFill>
                  <a:schemeClr val="tx1">
                    <a:lumMod val="75000"/>
                    <a:lumOff val="25000"/>
                  </a:schemeClr>
                </a:solidFill>
                <a:latin typeface="思源黑体 CN Light" panose="020B0300000000000000" charset="-122"/>
                <a:ea typeface="思源黑体 CN Light" panose="020B0300000000000000" charset="-122"/>
              </a:rPr>
              <a:t>用来对图层和画面中的元素进行移动和位置上调换及选择图层和元素</a:t>
            </a:r>
            <a:endParaRPr lang="zh-CN" sz="1600" b="1"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8" name="矩形 27"/>
          <p:cNvSpPr/>
          <p:nvPr/>
        </p:nvSpPr>
        <p:spPr>
          <a:xfrm>
            <a:off x="728631" y="4721224"/>
            <a:ext cx="2665578" cy="1076325"/>
          </a:xfrm>
          <a:prstGeom prst="rect">
            <a:avLst/>
          </a:prstGeom>
        </p:spPr>
        <p:txBody>
          <a:bodyPr wrap="square">
            <a:spAutoFit/>
          </a:bodyPr>
          <a:lstStyle/>
          <a:p>
            <a:pPr algn="r"/>
            <a:r>
              <a:rPr lang="zh-CN"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在画面正主要用来绘制各种装饰形状协调画面的美观使用时注意其</a:t>
            </a:r>
            <a:r>
              <a:rPr lang="en-US" altLang="zh-CN"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a:t>
            </a:r>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填充</a:t>
            </a:r>
            <a:r>
              <a:rPr lang="en-US" altLang="zh-CN"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a:t>
            </a:r>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和</a:t>
            </a:r>
            <a:r>
              <a:rPr lang="en-US" altLang="zh-CN"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a:t>
            </a:r>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描边</a:t>
            </a:r>
            <a:r>
              <a:rPr lang="en-US" altLang="zh-CN"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a:t>
            </a:r>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的属性设置</a:t>
            </a:r>
            <a:endParaRPr lang="zh-CN" altLang="en-US" sz="16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3" name="椭圆 32"/>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44023" y="419138"/>
            <a:ext cx="2327910" cy="583565"/>
          </a:xfrm>
          <a:prstGeom prst="rect">
            <a:avLst/>
          </a:prstGeom>
        </p:spPr>
        <p:txBody>
          <a:bodyPr wrap="none">
            <a:spAutoFit/>
          </a:bodyPr>
          <a:lstStyle/>
          <a:p>
            <a:r>
              <a:rPr lang="en-US" altLang="zh-CN" sz="3200" b="1"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PS</a:t>
            </a:r>
            <a:r>
              <a:rPr lang="zh-CN" sz="3200" b="1"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常用工具</a:t>
            </a:r>
            <a:endParaRPr lang="zh-CN" sz="3200" b="1"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endParaRPr>
          </a:p>
        </p:txBody>
      </p:sp>
      <p:sp>
        <p:nvSpPr>
          <p:cNvPr id="36" name="矩形 35"/>
          <p:cNvSpPr/>
          <p:nvPr/>
        </p:nvSpPr>
        <p:spPr>
          <a:xfrm>
            <a:off x="1409428" y="944666"/>
            <a:ext cx="1450975" cy="275590"/>
          </a:xfrm>
          <a:prstGeom prst="rect">
            <a:avLst/>
          </a:prstGeom>
        </p:spPr>
        <p:txBody>
          <a:bodyPr wrap="none">
            <a:spAutoFit/>
          </a:bodyPr>
          <a:lstStyle/>
          <a:p>
            <a:pPr algn="l"/>
            <a:r>
              <a:rPr lang="en-US" altLang="zh-CN" sz="1200" b="1">
                <a:solidFill>
                  <a:schemeClr val="bg1">
                    <a:lumMod val="50000"/>
                  </a:schemeClr>
                </a:solidFill>
                <a:latin typeface="思源黑体 CN Light" panose="020B0300000000000000" charset="-122"/>
                <a:ea typeface="思源黑体 CN Light" panose="020B0300000000000000" charset="-122"/>
              </a:rPr>
              <a:t>PS Common Tools</a:t>
            </a:r>
            <a:endParaRPr lang="en-US" altLang="zh-CN" sz="1200" b="1">
              <a:solidFill>
                <a:schemeClr val="bg1">
                  <a:lumMod val="50000"/>
                </a:schemeClr>
              </a:solidFill>
              <a:latin typeface="思源黑体 CN Light" panose="020B0300000000000000" charset="-122"/>
              <a:ea typeface="思源黑体 CN Light" panose="020B0300000000000000" charset="-122"/>
            </a:endParaRPr>
          </a:p>
        </p:txBody>
      </p:sp>
      <p:pic>
        <p:nvPicPr>
          <p:cNvPr id="38" name="图片 37"/>
          <p:cNvPicPr>
            <a:picLocks noChangeAspect="1"/>
          </p:cNvPicPr>
          <p:nvPr/>
        </p:nvPicPr>
        <p:blipFill>
          <a:blip r:embed="rId1"/>
          <a:stretch>
            <a:fillRect/>
          </a:stretch>
        </p:blipFill>
        <p:spPr>
          <a:xfrm>
            <a:off x="3825240" y="2468245"/>
            <a:ext cx="790575" cy="669290"/>
          </a:xfrm>
          <a:prstGeom prst="rect">
            <a:avLst/>
          </a:prstGeom>
        </p:spPr>
      </p:pic>
      <p:pic>
        <p:nvPicPr>
          <p:cNvPr id="39" name="图片 38"/>
          <p:cNvPicPr>
            <a:picLocks noChangeAspect="1"/>
          </p:cNvPicPr>
          <p:nvPr/>
        </p:nvPicPr>
        <p:blipFill>
          <a:blip r:embed="rId2"/>
          <a:stretch>
            <a:fillRect/>
          </a:stretch>
        </p:blipFill>
        <p:spPr>
          <a:xfrm>
            <a:off x="7517130" y="2468245"/>
            <a:ext cx="805180" cy="669290"/>
          </a:xfrm>
          <a:prstGeom prst="rect">
            <a:avLst/>
          </a:prstGeom>
        </p:spPr>
      </p:pic>
      <p:pic>
        <p:nvPicPr>
          <p:cNvPr id="40" name="图片 39"/>
          <p:cNvPicPr>
            <a:picLocks noChangeAspect="1"/>
          </p:cNvPicPr>
          <p:nvPr/>
        </p:nvPicPr>
        <p:blipFill>
          <a:blip r:embed="rId3"/>
          <a:stretch>
            <a:fillRect/>
          </a:stretch>
        </p:blipFill>
        <p:spPr>
          <a:xfrm>
            <a:off x="3825240" y="4393565"/>
            <a:ext cx="826135" cy="655955"/>
          </a:xfrm>
          <a:prstGeom prst="rect">
            <a:avLst/>
          </a:prstGeom>
        </p:spPr>
      </p:pic>
      <p:pic>
        <p:nvPicPr>
          <p:cNvPr id="12" name="图片 11" descr="未标题-1"/>
          <p:cNvPicPr>
            <a:picLocks noChangeAspect="1"/>
          </p:cNvPicPr>
          <p:nvPr/>
        </p:nvPicPr>
        <p:blipFill>
          <a:blip r:embed="rId4"/>
          <a:stretch>
            <a:fillRect/>
          </a:stretch>
        </p:blipFill>
        <p:spPr>
          <a:xfrm>
            <a:off x="4865370" y="2619375"/>
            <a:ext cx="2486660" cy="2486660"/>
          </a:xfrm>
          <a:prstGeom prst="rect">
            <a:avLst/>
          </a:prstGeom>
        </p:spPr>
      </p:pic>
      <p:pic>
        <p:nvPicPr>
          <p:cNvPr id="13" name="图片 12"/>
          <p:cNvPicPr>
            <a:picLocks noChangeAspect="1"/>
          </p:cNvPicPr>
          <p:nvPr/>
        </p:nvPicPr>
        <p:blipFill>
          <a:blip r:embed="rId5"/>
          <a:stretch>
            <a:fillRect/>
          </a:stretch>
        </p:blipFill>
        <p:spPr>
          <a:xfrm>
            <a:off x="7517130" y="4441190"/>
            <a:ext cx="824230" cy="5346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椭圆 50"/>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344023" y="448348"/>
            <a:ext cx="1808480" cy="583565"/>
          </a:xfrm>
          <a:prstGeom prst="rect">
            <a:avLst/>
          </a:prstGeom>
        </p:spPr>
        <p:txBody>
          <a:bodyPr wrap="none">
            <a:spAutoFit/>
          </a:bodyPr>
          <a:lstStyle/>
          <a:p>
            <a:r>
              <a:rPr lang="zh-CN" sz="3200" b="1" dirty="0">
                <a:solidFill>
                  <a:schemeClr val="tx1">
                    <a:lumMod val="75000"/>
                    <a:lumOff val="25000"/>
                  </a:schemeClr>
                </a:solidFill>
                <a:latin typeface="思源黑体 CN Bold" panose="020B0800000000000000" charset="-122"/>
                <a:ea typeface="思源黑体 CN Bold" panose="020B0800000000000000" charset="-122"/>
              </a:rPr>
              <a:t>课程小结</a:t>
            </a:r>
            <a:endParaRPr lang="zh-CN" sz="3200" b="1" dirty="0">
              <a:solidFill>
                <a:schemeClr val="tx1">
                  <a:lumMod val="75000"/>
                  <a:lumOff val="25000"/>
                </a:schemeClr>
              </a:solidFill>
              <a:latin typeface="思源黑体 CN Bold" panose="020B0800000000000000" charset="-122"/>
              <a:ea typeface="思源黑体 CN Bold" panose="020B0800000000000000" charset="-122"/>
            </a:endParaRPr>
          </a:p>
        </p:txBody>
      </p:sp>
      <p:sp>
        <p:nvSpPr>
          <p:cNvPr id="54" name="矩形 53"/>
          <p:cNvSpPr/>
          <p:nvPr/>
        </p:nvSpPr>
        <p:spPr>
          <a:xfrm>
            <a:off x="1344023" y="1031661"/>
            <a:ext cx="1788795" cy="275590"/>
          </a:xfrm>
          <a:prstGeom prst="rect">
            <a:avLst/>
          </a:prstGeom>
        </p:spPr>
        <p:txBody>
          <a:bodyPr wrap="none">
            <a:spAutoFit/>
          </a:bodyPr>
          <a:lstStyle/>
          <a:p>
            <a:pPr algn="l"/>
            <a:r>
              <a:rPr lang="en-US" altLang="zh-CN" sz="1200" b="1">
                <a:solidFill>
                  <a:schemeClr val="bg1">
                    <a:lumMod val="50000"/>
                  </a:schemeClr>
                </a:solidFill>
                <a:latin typeface="思源黑体 CN Light" panose="020B0300000000000000" charset="-122"/>
                <a:ea typeface="思源黑体 CN Light" panose="020B0300000000000000" charset="-122"/>
              </a:rPr>
              <a:t>Summary of the course</a:t>
            </a:r>
            <a:endParaRPr lang="en-US" altLang="zh-CN" sz="1200" b="1">
              <a:solidFill>
                <a:schemeClr val="bg1">
                  <a:lumMod val="50000"/>
                </a:schemeClr>
              </a:solidFill>
              <a:latin typeface="思源黑体 CN Light" panose="020B0300000000000000" charset="-122"/>
              <a:ea typeface="思源黑体 CN Light" panose="020B0300000000000000" charset="-122"/>
            </a:endParaRPr>
          </a:p>
        </p:txBody>
      </p:sp>
      <p:sp>
        <p:nvSpPr>
          <p:cNvPr id="5" name="文本框 4"/>
          <p:cNvSpPr txBox="1"/>
          <p:nvPr/>
        </p:nvSpPr>
        <p:spPr>
          <a:xfrm>
            <a:off x="2416810" y="1771015"/>
            <a:ext cx="8161020" cy="368300"/>
          </a:xfrm>
          <a:prstGeom prst="rect">
            <a:avLst/>
          </a:prstGeom>
          <a:noFill/>
        </p:spPr>
        <p:txBody>
          <a:bodyPr wrap="square" rtlCol="0">
            <a:spAutoFit/>
          </a:bodyPr>
          <a:p>
            <a:endParaRPr lang="zh-CN" altLang="en-US"/>
          </a:p>
        </p:txBody>
      </p:sp>
      <p:sp>
        <p:nvSpPr>
          <p:cNvPr id="55" name="文本框 54"/>
          <p:cNvSpPr txBox="1"/>
          <p:nvPr/>
        </p:nvSpPr>
        <p:spPr>
          <a:xfrm>
            <a:off x="1344930" y="2188845"/>
            <a:ext cx="9588500" cy="2306955"/>
          </a:xfrm>
          <a:prstGeom prst="rect">
            <a:avLst/>
          </a:prstGeom>
          <a:noFill/>
        </p:spPr>
        <p:txBody>
          <a:bodyPr wrap="square" rtlCol="0">
            <a:spAutoFit/>
          </a:bodyPr>
          <a:p>
            <a:r>
              <a:rPr lang="zh-CN" altLang="en-US" sz="2400" b="1">
                <a:latin typeface="思源黑体 CN Light" panose="020B0300000000000000" charset="-122"/>
                <a:ea typeface="思源黑体 CN Light" panose="020B0300000000000000" charset="-122"/>
                <a:cs typeface="思源黑体 CN Light" panose="020B0300000000000000" charset="-122"/>
              </a:rPr>
              <a:t>学习</a:t>
            </a:r>
            <a:r>
              <a:rPr lang="en-US" altLang="zh-CN" sz="2400" b="1">
                <a:latin typeface="思源黑体 CN Light" panose="020B0300000000000000" charset="-122"/>
                <a:ea typeface="思源黑体 CN Light" panose="020B0300000000000000" charset="-122"/>
                <a:cs typeface="思源黑体 CN Light" panose="020B0300000000000000" charset="-122"/>
              </a:rPr>
              <a:t>ps</a:t>
            </a:r>
            <a:r>
              <a:rPr lang="zh-CN" altLang="en-US" sz="2400" b="1">
                <a:latin typeface="思源黑体 CN Light" panose="020B0300000000000000" charset="-122"/>
                <a:ea typeface="思源黑体 CN Light" panose="020B0300000000000000" charset="-122"/>
                <a:cs typeface="思源黑体 CN Light" panose="020B0300000000000000" charset="-122"/>
              </a:rPr>
              <a:t>时养成使用快捷键的习惯</a:t>
            </a:r>
            <a:endParaRPr lang="zh-CN" altLang="en-US" sz="2400" b="1">
              <a:latin typeface="思源黑体 CN Light" panose="020B0300000000000000" charset="-122"/>
              <a:ea typeface="思源黑体 CN Light" panose="020B0300000000000000" charset="-122"/>
              <a:cs typeface="思源黑体 CN Light" panose="020B0300000000000000" charset="-122"/>
            </a:endParaRPr>
          </a:p>
          <a:p>
            <a:r>
              <a:rPr lang="zh-CN" altLang="en-US" sz="2400" b="1">
                <a:latin typeface="思源黑体 CN Light" panose="020B0300000000000000" charset="-122"/>
                <a:ea typeface="思源黑体 CN Light" panose="020B0300000000000000" charset="-122"/>
                <a:cs typeface="思源黑体 CN Light" panose="020B0300000000000000" charset="-122"/>
              </a:rPr>
              <a:t>在作图时每一步创建一个图层保证每一步都在一个独立的图层上便于后面的修改</a:t>
            </a:r>
            <a:endParaRPr lang="zh-CN" altLang="en-US" sz="2400" b="1">
              <a:latin typeface="思源黑体 CN Light" panose="020B0300000000000000" charset="-122"/>
              <a:ea typeface="思源黑体 CN Light" panose="020B0300000000000000" charset="-122"/>
              <a:cs typeface="思源黑体 CN Light" panose="020B0300000000000000" charset="-122"/>
            </a:endParaRPr>
          </a:p>
          <a:p>
            <a:r>
              <a:rPr lang="zh-CN" altLang="en-US" sz="2400" b="1">
                <a:latin typeface="思源黑体 CN Light" panose="020B0300000000000000" charset="-122"/>
                <a:ea typeface="思源黑体 CN Light" panose="020B0300000000000000" charset="-122"/>
                <a:cs typeface="思源黑体 CN Light" panose="020B0300000000000000" charset="-122"/>
              </a:rPr>
              <a:t>熟悉每个工具的使用和多个工具之间的搭配使用</a:t>
            </a:r>
            <a:endParaRPr lang="zh-CN" altLang="en-US" sz="2400" b="1">
              <a:latin typeface="思源黑体 CN Light" panose="020B0300000000000000" charset="-122"/>
              <a:ea typeface="思源黑体 CN Light" panose="020B0300000000000000" charset="-122"/>
              <a:cs typeface="思源黑体 CN Light" panose="020B0300000000000000" charset="-122"/>
            </a:endParaRPr>
          </a:p>
          <a:p>
            <a:r>
              <a:rPr lang="zh-CN" altLang="en-US" sz="2400" b="1">
                <a:latin typeface="思源黑体 CN Light" panose="020B0300000000000000" charset="-122"/>
                <a:ea typeface="思源黑体 CN Light" panose="020B0300000000000000" charset="-122"/>
                <a:cs typeface="思源黑体 CN Light" panose="020B0300000000000000" charset="-122"/>
              </a:rPr>
              <a:t>每个工具在使用时需要先调整好属性之后</a:t>
            </a:r>
            <a:endParaRPr lang="zh-CN" altLang="en-US" sz="2400" b="1">
              <a:latin typeface="思源黑体 CN Light" panose="020B0300000000000000" charset="-122"/>
              <a:ea typeface="思源黑体 CN Light" panose="020B0300000000000000" charset="-122"/>
              <a:cs typeface="思源黑体 CN Light" panose="020B0300000000000000" charset="-122"/>
            </a:endParaRPr>
          </a:p>
          <a:p>
            <a:r>
              <a:rPr lang="en-US" altLang="zh-CN" sz="2400" b="1">
                <a:latin typeface="思源黑体 CN Light" panose="020B0300000000000000" charset="-122"/>
                <a:ea typeface="思源黑体 CN Light" panose="020B0300000000000000" charset="-122"/>
                <a:cs typeface="思源黑体 CN Light" panose="020B0300000000000000" charset="-122"/>
              </a:rPr>
              <a:t>ps</a:t>
            </a:r>
            <a:r>
              <a:rPr lang="zh-CN" altLang="en-US" sz="2400" b="1">
                <a:latin typeface="思源黑体 CN Light" panose="020B0300000000000000" charset="-122"/>
                <a:ea typeface="思源黑体 CN Light" panose="020B0300000000000000" charset="-122"/>
                <a:cs typeface="思源黑体 CN Light" panose="020B0300000000000000" charset="-122"/>
              </a:rPr>
              <a:t>想学好多加练习不能少</a:t>
            </a:r>
            <a:endParaRPr lang="zh-CN" altLang="en-US" sz="2400" b="1">
              <a:latin typeface="思源黑体 CN Light" panose="020B0300000000000000" charset="-122"/>
              <a:ea typeface="思源黑体 CN Light" panose="020B0300000000000000" charset="-122"/>
              <a:cs typeface="思源黑体 CN Light" panose="020B0300000000000000"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75311" y="-775369"/>
            <a:ext cx="15415098" cy="15415098"/>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420238" y="-2632954"/>
            <a:ext cx="7846979" cy="7846979"/>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743960" y="2660650"/>
            <a:ext cx="4703445" cy="1322070"/>
          </a:xfrm>
          <a:prstGeom prst="rect">
            <a:avLst/>
          </a:prstGeom>
          <a:noFill/>
        </p:spPr>
        <p:txBody>
          <a:bodyPr wrap="square" rtlCol="0">
            <a:spAutoFit/>
          </a:bodyPr>
          <a:lstStyle/>
          <a:p>
            <a:pPr algn="ctr"/>
            <a:r>
              <a:rPr lang="en-US" altLang="zh-CN" sz="8000" dirty="0" smtClean="0">
                <a:solidFill>
                  <a:schemeClr val="bg1"/>
                </a:solidFill>
                <a:latin typeface="思源黑体 CN Bold" panose="020B0800000000000000" charset="-122"/>
                <a:ea typeface="思源黑体 CN Bold" panose="020B0800000000000000" charset="-122"/>
              </a:rPr>
              <a:t>THANKS!</a:t>
            </a:r>
            <a:endParaRPr lang="en-US" altLang="zh-CN" sz="8000" dirty="0" smtClean="0">
              <a:solidFill>
                <a:schemeClr val="bg1"/>
              </a:solidFill>
              <a:latin typeface="思源黑体 CN Bold" panose="020B0800000000000000" charset="-122"/>
              <a:ea typeface="思源黑体 CN Bold" panose="020B0800000000000000" charset="-122"/>
            </a:endParaRPr>
          </a:p>
        </p:txBody>
      </p:sp>
      <p:cxnSp>
        <p:nvCxnSpPr>
          <p:cNvPr id="6" name="直接连接符 5"/>
          <p:cNvCxnSpPr/>
          <p:nvPr/>
        </p:nvCxnSpPr>
        <p:spPr>
          <a:xfrm>
            <a:off x="5393423" y="4304566"/>
            <a:ext cx="140368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59230" y="748665"/>
            <a:ext cx="9547860" cy="368300"/>
          </a:xfrm>
          <a:prstGeom prst="rect">
            <a:avLst/>
          </a:prstGeom>
          <a:noFill/>
        </p:spPr>
        <p:txBody>
          <a:bodyPr wrap="square" rtlCol="0">
            <a:spAutoFit/>
          </a:bodyPr>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4758074" y="506243"/>
            <a:ext cx="713428" cy="713428"/>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69180" y="439319"/>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Others_1"/>
          <p:cNvSpPr txBox="1"/>
          <p:nvPr>
            <p:custDataLst>
              <p:tags r:id="rId1"/>
            </p:custDataLst>
          </p:nvPr>
        </p:nvSpPr>
        <p:spPr>
          <a:xfrm>
            <a:off x="4108197" y="978371"/>
            <a:ext cx="3955467" cy="847938"/>
          </a:xfrm>
          <a:prstGeom prst="rect">
            <a:avLst/>
          </a:prstGeom>
          <a:noFill/>
        </p:spPr>
        <p:txBody>
          <a:bodyPr wrap="square" rtlCol="0">
            <a:noAutofit/>
          </a:bodyPr>
          <a:lstStyle/>
          <a:p>
            <a:pPr algn="ctr"/>
            <a:r>
              <a:rPr lang="zh-CN" altLang="en-US" sz="4400" dirty="0">
                <a:solidFill>
                  <a:schemeClr val="bg1"/>
                </a:solidFill>
                <a:effectLst>
                  <a:outerShdw blurRad="38100" dist="38100" dir="2700000" algn="tl">
                    <a:srgbClr val="000000">
                      <a:alpha val="43137"/>
                    </a:srgbClr>
                  </a:outerShdw>
                </a:effectLst>
                <a:latin typeface="思源黑体 CN Bold" panose="020B0800000000000000" charset="-122"/>
                <a:ea typeface="思源黑体 CN Bold" panose="020B0800000000000000" charset="-122"/>
                <a:cs typeface="Arial" panose="020B0604020202020204" pitchFamily="34" charset="0"/>
              </a:rPr>
              <a:t>个人</a:t>
            </a:r>
            <a:endParaRPr lang="zh-CN" altLang="en-US" sz="4400" dirty="0">
              <a:solidFill>
                <a:schemeClr val="bg1"/>
              </a:solidFill>
              <a:effectLst>
                <a:outerShdw blurRad="38100" dist="38100" dir="2700000" algn="tl">
                  <a:srgbClr val="000000">
                    <a:alpha val="43137"/>
                  </a:srgbClr>
                </a:outerShdw>
              </a:effectLst>
              <a:latin typeface="思源黑体 CN Bold" panose="020B0800000000000000" charset="-122"/>
              <a:ea typeface="思源黑体 CN Bold" panose="020B0800000000000000" charset="-122"/>
              <a:cs typeface="Arial" panose="020B0604020202020204" pitchFamily="34" charset="0"/>
            </a:endParaRPr>
          </a:p>
          <a:p>
            <a:pPr algn="ctr"/>
            <a:r>
              <a:rPr lang="zh-CN" altLang="en-US" sz="4400" dirty="0">
                <a:solidFill>
                  <a:schemeClr val="bg1"/>
                </a:solidFill>
                <a:effectLst>
                  <a:outerShdw blurRad="38100" dist="38100" dir="2700000" algn="tl">
                    <a:srgbClr val="000000">
                      <a:alpha val="43137"/>
                    </a:srgbClr>
                  </a:outerShdw>
                </a:effectLst>
                <a:latin typeface="思源黑体 CN Bold" panose="020B0800000000000000" charset="-122"/>
                <a:ea typeface="思源黑体 CN Bold" panose="020B0800000000000000" charset="-122"/>
                <a:cs typeface="Arial" panose="020B0604020202020204" pitchFamily="34" charset="0"/>
              </a:rPr>
              <a:t>简介</a:t>
            </a:r>
            <a:endParaRPr lang="zh-CN" altLang="en-US" sz="4400" dirty="0">
              <a:solidFill>
                <a:schemeClr val="bg1"/>
              </a:solidFill>
              <a:effectLst>
                <a:outerShdw blurRad="38100" dist="38100" dir="2700000" algn="tl">
                  <a:srgbClr val="000000">
                    <a:alpha val="43137"/>
                  </a:srgbClr>
                </a:outerShdw>
              </a:effectLst>
              <a:latin typeface="思源黑体 CN Bold" panose="020B0800000000000000" charset="-122"/>
              <a:ea typeface="思源黑体 CN Bold" panose="020B0800000000000000" charset="-122"/>
              <a:cs typeface="Arial" panose="020B0604020202020204" pitchFamily="34" charset="0"/>
            </a:endParaRPr>
          </a:p>
        </p:txBody>
      </p:sp>
      <p:grpSp>
        <p:nvGrpSpPr>
          <p:cNvPr id="13" name="组合 12"/>
          <p:cNvGrpSpPr/>
          <p:nvPr/>
        </p:nvGrpSpPr>
        <p:grpSpPr>
          <a:xfrm>
            <a:off x="1372235" y="3719195"/>
            <a:ext cx="7847209" cy="2399948"/>
            <a:chOff x="4282" y="5136"/>
            <a:chExt cx="6909" cy="2113"/>
          </a:xfrm>
        </p:grpSpPr>
        <p:sp>
          <p:nvSpPr>
            <p:cNvPr id="21" name="文本框 20"/>
            <p:cNvSpPr txBox="1"/>
            <p:nvPr/>
          </p:nvSpPr>
          <p:spPr>
            <a:xfrm>
              <a:off x="4282" y="6488"/>
              <a:ext cx="488" cy="297"/>
            </a:xfrm>
            <a:prstGeom prst="rect">
              <a:avLst/>
            </a:prstGeom>
            <a:noFill/>
          </p:spPr>
          <p:txBody>
            <a:bodyPr wrap="square" rtlCol="0">
              <a:spAutoFit/>
            </a:bodyPr>
            <a:lstStyle/>
            <a:p>
              <a:pPr algn="ctr"/>
              <a:endParaRPr lang="en-US" sz="1600" dirty="0">
                <a:latin typeface="+mj-lt"/>
              </a:endParaRPr>
            </a:p>
          </p:txBody>
        </p:sp>
        <p:sp>
          <p:nvSpPr>
            <p:cNvPr id="22" name="文本框 21"/>
            <p:cNvSpPr txBox="1"/>
            <p:nvPr/>
          </p:nvSpPr>
          <p:spPr>
            <a:xfrm>
              <a:off x="5687" y="5136"/>
              <a:ext cx="5504" cy="2113"/>
            </a:xfrm>
            <a:prstGeom prst="rect">
              <a:avLst/>
            </a:prstGeom>
            <a:noFill/>
          </p:spPr>
          <p:txBody>
            <a:bodyPr wrap="square" rtlCol="0">
              <a:spAutoFit/>
            </a:bodyPr>
            <a:lstStyle/>
            <a:p>
              <a:pPr algn="ctr"/>
              <a:r>
                <a:rPr lang="en-US" altLang="zh-CN" sz="2400" b="1" dirty="0" smtClean="0">
                  <a:latin typeface="思源黑体 CN Light" panose="020B0300000000000000" charset="-122"/>
                  <a:ea typeface="思源黑体 CN Light" panose="020B0300000000000000" charset="-122"/>
                </a:rPr>
                <a:t>6</a:t>
              </a:r>
              <a:r>
                <a:rPr lang="zh-CN" sz="2400" b="1" dirty="0" smtClean="0">
                  <a:latin typeface="思源黑体 CN Light" panose="020B0300000000000000" charset="-122"/>
                  <a:ea typeface="思源黑体 CN Light" panose="020B0300000000000000" charset="-122"/>
                </a:rPr>
                <a:t>年的电商美工实操经验</a:t>
              </a:r>
              <a:endParaRPr lang="zh-CN" sz="2400" b="1" dirty="0" smtClean="0">
                <a:latin typeface="思源黑体 CN Light" panose="020B0300000000000000" charset="-122"/>
                <a:ea typeface="思源黑体 CN Light" panose="020B0300000000000000" charset="-122"/>
              </a:endParaRPr>
            </a:p>
            <a:p>
              <a:pPr algn="ctr"/>
              <a:r>
                <a:rPr lang="zh-CN" sz="2400" b="1" dirty="0" smtClean="0">
                  <a:latin typeface="思源黑体 CN Light" panose="020B0300000000000000" charset="-122"/>
                  <a:ea typeface="思源黑体 CN Light" panose="020B0300000000000000" charset="-122"/>
                </a:rPr>
                <a:t>擅长电商美工的各种制作分析电商三维场景和视频拍摄制作、网页页面装修</a:t>
              </a:r>
              <a:endParaRPr lang="zh-CN" sz="2400" b="1" dirty="0" smtClean="0">
                <a:latin typeface="思源黑体 CN Light" panose="020B0300000000000000" charset="-122"/>
                <a:ea typeface="思源黑体 CN Light" panose="020B0300000000000000" charset="-122"/>
              </a:endParaRPr>
            </a:p>
            <a:p>
              <a:pPr algn="ctr"/>
              <a:r>
                <a:rPr lang="en-US" altLang="zh-CN" sz="2400" b="1" dirty="0" smtClean="0">
                  <a:latin typeface="思源黑体 CN Light" panose="020B0300000000000000" charset="-122"/>
                  <a:ea typeface="思源黑体 CN Light" panose="020B0300000000000000" charset="-122"/>
                  <a:sym typeface="+mn-ea"/>
                </a:rPr>
                <a:t>4</a:t>
              </a:r>
              <a:r>
                <a:rPr lang="zh-CN" sz="2400" b="1" dirty="0" smtClean="0">
                  <a:latin typeface="思源黑体 CN Light" panose="020B0300000000000000" charset="-122"/>
                  <a:ea typeface="思源黑体 CN Light" panose="020B0300000000000000" charset="-122"/>
                  <a:sym typeface="+mn-ea"/>
                </a:rPr>
                <a:t>年电商实操经验</a:t>
              </a:r>
              <a:endParaRPr lang="zh-CN" sz="2400" b="1" dirty="0" smtClean="0">
                <a:latin typeface="思源黑体 CN Light" panose="020B0300000000000000" charset="-122"/>
                <a:ea typeface="思源黑体 CN Light" panose="020B0300000000000000" charset="-122"/>
                <a:sym typeface="+mn-ea"/>
              </a:endParaRPr>
            </a:p>
            <a:p>
              <a:pPr algn="ctr"/>
              <a:r>
                <a:rPr lang="zh-CN" sz="2400" b="1" dirty="0" smtClean="0">
                  <a:latin typeface="思源黑体 CN Light" panose="020B0300000000000000" charset="-122"/>
                  <a:ea typeface="思源黑体 CN Light" panose="020B0300000000000000" charset="-122"/>
                  <a:sym typeface="+mn-ea"/>
                </a:rPr>
                <a:t>中国电子商务协会中级电商视觉讲师</a:t>
              </a:r>
              <a:endParaRPr lang="zh-CN" sz="1000" dirty="0" smtClean="0"/>
            </a:p>
            <a:p>
              <a:pPr algn="l"/>
              <a:endParaRPr lang="zh-CN" sz="1000" dirty="0" smtClean="0"/>
            </a:p>
            <a:p>
              <a:pPr algn="l"/>
              <a:endParaRPr lang="zh-CN" sz="1000" dirty="0" smtClean="0"/>
            </a:p>
            <a:p>
              <a:pPr algn="l"/>
              <a:endParaRPr lang="zh-CN" sz="1000" dirty="0" smtClean="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15440" y="2057400"/>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76495" y="3718455"/>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Others_1"/>
          <p:cNvSpPr txBox="1"/>
          <p:nvPr>
            <p:custDataLst>
              <p:tags r:id="rId1"/>
            </p:custDataLst>
          </p:nvPr>
        </p:nvSpPr>
        <p:spPr>
          <a:xfrm>
            <a:off x="864526" y="2542116"/>
            <a:ext cx="3955467" cy="847938"/>
          </a:xfrm>
          <a:prstGeom prst="rect">
            <a:avLst/>
          </a:prstGeom>
          <a:noFill/>
        </p:spPr>
        <p:txBody>
          <a:bodyPr wrap="square" rtlCol="0">
            <a:noAutofit/>
          </a:bodyPr>
          <a:lstStyle/>
          <a:p>
            <a:pPr algn="ctr"/>
            <a:r>
              <a:rPr lang="zh-CN" sz="40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了解</a:t>
            </a:r>
            <a:endParaRPr lang="zh-CN" sz="4000" dirty="0" smtClean="0">
              <a:solidFill>
                <a:schemeClr val="bg1"/>
              </a:solidFill>
              <a:effectLst>
                <a:outerShdw blurRad="38100" dist="38100" dir="2700000" algn="tl">
                  <a:srgbClr val="000000">
                    <a:alpha val="43137"/>
                  </a:srgbClr>
                </a:outerShdw>
              </a:effectLst>
              <a:latin typeface="+mj-lt"/>
              <a:cs typeface="Arial" panose="020B0604020202020204" pitchFamily="34" charset="0"/>
            </a:endParaRPr>
          </a:p>
          <a:p>
            <a:pPr algn="ctr"/>
            <a:r>
              <a:rPr lang="zh-CN" sz="4000" dirty="0">
                <a:solidFill>
                  <a:schemeClr val="bg1"/>
                </a:solidFill>
                <a:effectLst>
                  <a:outerShdw blurRad="38100" dist="38100" dir="2700000" algn="tl">
                    <a:srgbClr val="000000">
                      <a:alpha val="43137"/>
                    </a:srgbClr>
                  </a:outerShdw>
                </a:effectLst>
                <a:latin typeface="+mj-lt"/>
                <a:cs typeface="Arial" panose="020B0604020202020204" pitchFamily="34" charset="0"/>
              </a:rPr>
              <a:t>美工</a:t>
            </a:r>
            <a:endParaRPr lang="zh-CN" sz="4000"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
        <p:nvSpPr>
          <p:cNvPr id="8" name="文本框 7"/>
          <p:cNvSpPr txBox="1"/>
          <p:nvPr/>
        </p:nvSpPr>
        <p:spPr>
          <a:xfrm>
            <a:off x="4819357" y="3477462"/>
            <a:ext cx="6318345" cy="1014730"/>
          </a:xfrm>
          <a:prstGeom prst="rect">
            <a:avLst/>
          </a:prstGeom>
          <a:noFill/>
        </p:spPr>
        <p:txBody>
          <a:bodyPr wrap="square" rtlCol="0">
            <a:spAutoFit/>
          </a:bodyPr>
          <a:lstStyle/>
          <a:p>
            <a:r>
              <a:rPr lang="en-US" altLang="zh-CN" sz="2000" b="1">
                <a:latin typeface="思源黑体 CN Light" panose="020B0300000000000000" charset="-122"/>
                <a:ea typeface="思源黑体 CN Light" panose="020B0300000000000000" charset="-122"/>
                <a:cs typeface="思源黑体 CN Light" panose="020B0300000000000000" charset="-122"/>
              </a:rPr>
              <a:t>美工一般是指对平面，色彩 ，基调，创意等进行加工和创作的技术人才，分为平面美工、网页美工和三维美工。一般需要精通Photoshop等设计软件。</a:t>
            </a:r>
            <a:endParaRPr lang="en-US" altLang="zh-CN" sz="2000" b="1">
              <a:latin typeface="思源黑体 CN Light" panose="020B0300000000000000" charset="-122"/>
              <a:ea typeface="思源黑体 CN Light" panose="020B0300000000000000" charset="-122"/>
              <a:cs typeface="思源黑体 CN Light" panose="020B0300000000000000" charset="-122"/>
            </a:endParaRPr>
          </a:p>
        </p:txBody>
      </p:sp>
      <p:sp>
        <p:nvSpPr>
          <p:cNvPr id="2" name="矩形 1"/>
          <p:cNvSpPr/>
          <p:nvPr/>
        </p:nvSpPr>
        <p:spPr>
          <a:xfrm>
            <a:off x="4819358" y="2541729"/>
            <a:ext cx="3383280" cy="645160"/>
          </a:xfrm>
          <a:prstGeom prst="rect">
            <a:avLst/>
          </a:prstGeom>
        </p:spPr>
        <p:txBody>
          <a:bodyPr wrap="none">
            <a:spAutoFit/>
          </a:bodyPr>
          <a:lstStyle/>
          <a:p>
            <a:r>
              <a:rPr lang="zh-CN" sz="3600" b="1" dirty="0">
                <a:latin typeface="思源黑体 CN Bold" panose="020B0800000000000000" charset="-122"/>
                <a:ea typeface="思源黑体 CN Bold" panose="020B0800000000000000" charset="-122"/>
              </a:rPr>
              <a:t>美工的职业介绍</a:t>
            </a:r>
            <a:endParaRPr lang="zh-CN" sz="3600" b="1" dirty="0">
              <a:latin typeface="思源黑体 CN Bold" panose="020B0800000000000000" charset="-122"/>
              <a:ea typeface="思源黑体 CN Bold" panose="020B0800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1369" y="1899633"/>
            <a:ext cx="5067837" cy="1506829"/>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811369" y="3774604"/>
            <a:ext cx="5067837" cy="1506829"/>
          </a:xfrm>
          <a:prstGeom prst="rect">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6304209" y="3774604"/>
            <a:ext cx="5067837" cy="1506829"/>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04209" y="1899633"/>
            <a:ext cx="5067837" cy="1506829"/>
          </a:xfrm>
          <a:prstGeom prst="rect">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70536" y="2573874"/>
            <a:ext cx="4470788" cy="706755"/>
          </a:xfrm>
          <a:prstGeom prst="rect">
            <a:avLst/>
          </a:prstGeom>
          <a:noFill/>
        </p:spPr>
        <p:txBody>
          <a:bodyPr wrap="square" rtlCol="0">
            <a:spAutoFit/>
          </a:bodyPr>
          <a:lstStyle/>
          <a:p>
            <a:r>
              <a:rPr lang="zh-CN" sz="2000" b="1" dirty="0">
                <a:solidFill>
                  <a:schemeClr val="bg1"/>
                </a:solidFill>
                <a:latin typeface="思源黑体 CN Light" panose="020B0300000000000000" charset="-122"/>
                <a:ea typeface="思源黑体 CN Light" panose="020B0300000000000000" charset="-122"/>
              </a:rPr>
              <a:t>通过实际的网页及专业的知识解读了解美工的使用场景</a:t>
            </a:r>
            <a:endParaRPr lang="zh-CN" sz="1200" b="1" dirty="0">
              <a:solidFill>
                <a:schemeClr val="bg1"/>
              </a:solidFill>
              <a:latin typeface="思源黑体 CN Light" panose="020B0300000000000000" charset="-122"/>
              <a:ea typeface="思源黑体 CN Light" panose="020B0300000000000000" charset="-122"/>
            </a:endParaRPr>
          </a:p>
        </p:txBody>
      </p:sp>
      <p:sp>
        <p:nvSpPr>
          <p:cNvPr id="10" name="矩形 9"/>
          <p:cNvSpPr/>
          <p:nvPr/>
        </p:nvSpPr>
        <p:spPr>
          <a:xfrm>
            <a:off x="970536" y="2069306"/>
            <a:ext cx="3840480" cy="583565"/>
          </a:xfrm>
          <a:prstGeom prst="rect">
            <a:avLst/>
          </a:prstGeom>
        </p:spPr>
        <p:txBody>
          <a:bodyPr wrap="none">
            <a:spAutoFit/>
          </a:bodyPr>
          <a:lstStyle/>
          <a:p>
            <a:r>
              <a:rPr lang="zh-CN" altLang="en-US" sz="3200" b="1" dirty="0">
                <a:solidFill>
                  <a:schemeClr val="bg1"/>
                </a:solidFill>
                <a:latin typeface="思源黑体 CN Bold" panose="020B0800000000000000" charset="-122"/>
                <a:ea typeface="思源黑体 CN Bold" panose="020B0800000000000000" charset="-122"/>
              </a:rPr>
              <a:t>美工知识的普及软件</a:t>
            </a:r>
            <a:endParaRPr lang="zh-CN" altLang="en-US" sz="3200" b="1" dirty="0">
              <a:solidFill>
                <a:schemeClr val="bg1"/>
              </a:solidFill>
              <a:latin typeface="思源黑体 CN Bold" panose="020B0800000000000000" charset="-122"/>
              <a:ea typeface="思源黑体 CN Bold" panose="020B0800000000000000" charset="-122"/>
            </a:endParaRPr>
          </a:p>
        </p:txBody>
      </p:sp>
      <p:sp>
        <p:nvSpPr>
          <p:cNvPr id="11" name="文本框 10"/>
          <p:cNvSpPr txBox="1"/>
          <p:nvPr/>
        </p:nvSpPr>
        <p:spPr>
          <a:xfrm>
            <a:off x="6559967" y="2602449"/>
            <a:ext cx="4470788" cy="706755"/>
          </a:xfrm>
          <a:prstGeom prst="rect">
            <a:avLst/>
          </a:prstGeom>
          <a:noFill/>
        </p:spPr>
        <p:txBody>
          <a:bodyPr wrap="square" rtlCol="0">
            <a:spAutoFit/>
          </a:bodyPr>
          <a:lstStyle/>
          <a:p>
            <a:r>
              <a:rPr lang="zh-CN" sz="20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通过简单的了解明白的知道在</a:t>
            </a:r>
            <a:r>
              <a:rPr lang="en-US" altLang="zh-CN" sz="20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ps</a:t>
            </a:r>
            <a:r>
              <a:rPr lang="zh-CN" altLang="en-US" sz="20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的注意事项 </a:t>
            </a:r>
            <a:endParaRPr lang="zh-CN" altLang="en-US" sz="2000" b="1"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2" name="矩形 11"/>
          <p:cNvSpPr/>
          <p:nvPr/>
        </p:nvSpPr>
        <p:spPr>
          <a:xfrm>
            <a:off x="6559967" y="2069306"/>
            <a:ext cx="3027680" cy="583565"/>
          </a:xfrm>
          <a:prstGeom prst="rect">
            <a:avLst/>
          </a:prstGeom>
        </p:spPr>
        <p:txBody>
          <a:bodyPr wrap="none">
            <a:spAutoFit/>
          </a:bodyPr>
          <a:lstStyle/>
          <a:p>
            <a:pPr algn="l"/>
            <a:r>
              <a:rPr lang="zh-CN" altLang="en-US" sz="3200" b="1" dirty="0">
                <a:solidFill>
                  <a:schemeClr val="bg1"/>
                </a:solidFill>
                <a:latin typeface="思源黑体 CN Bold" panose="020B0800000000000000" charset="-122"/>
                <a:ea typeface="思源黑体 CN Bold" panose="020B0800000000000000" charset="-122"/>
                <a:sym typeface="+mn-ea"/>
              </a:rPr>
              <a:t>基础知识的梳理</a:t>
            </a:r>
            <a:endParaRPr lang="zh-CN" altLang="en-US" sz="3200" b="1" dirty="0">
              <a:solidFill>
                <a:schemeClr val="bg1"/>
              </a:solidFill>
              <a:latin typeface="思源黑体 CN Bold" panose="020B0800000000000000" charset="-122"/>
              <a:ea typeface="思源黑体 CN Bold" panose="020B0800000000000000" charset="-122"/>
              <a:sym typeface="+mn-ea"/>
            </a:endParaRPr>
          </a:p>
        </p:txBody>
      </p:sp>
      <p:sp>
        <p:nvSpPr>
          <p:cNvPr id="13" name="文本框 12"/>
          <p:cNvSpPr txBox="1"/>
          <p:nvPr/>
        </p:nvSpPr>
        <p:spPr>
          <a:xfrm>
            <a:off x="989586" y="4567943"/>
            <a:ext cx="4470788" cy="398780"/>
          </a:xfrm>
          <a:prstGeom prst="rect">
            <a:avLst/>
          </a:prstGeom>
          <a:noFill/>
        </p:spPr>
        <p:txBody>
          <a:bodyPr wrap="square" rtlCol="0">
            <a:spAutoFit/>
          </a:bodyPr>
          <a:lstStyle/>
          <a:p>
            <a:r>
              <a:rPr lang="zh-CN" altLang="en-US" sz="2000" b="1" dirty="0">
                <a:solidFill>
                  <a:schemeClr val="bg1"/>
                </a:solidFill>
                <a:latin typeface="思源黑体 CN Light" panose="020B0300000000000000" charset="-122"/>
                <a:ea typeface="思源黑体 CN Light" panose="020B0300000000000000" charset="-122"/>
              </a:rPr>
              <a:t>通过简单的设置便于后面的使用</a:t>
            </a:r>
            <a:endParaRPr lang="zh-CN" altLang="en-US" sz="2000" b="1" dirty="0">
              <a:solidFill>
                <a:schemeClr val="bg1"/>
              </a:solidFill>
              <a:latin typeface="思源黑体 CN Light" panose="020B0300000000000000" charset="-122"/>
              <a:ea typeface="思源黑体 CN Light" panose="020B0300000000000000" charset="-122"/>
            </a:endParaRPr>
          </a:p>
        </p:txBody>
      </p:sp>
      <p:sp>
        <p:nvSpPr>
          <p:cNvPr id="14" name="矩形 13"/>
          <p:cNvSpPr/>
          <p:nvPr/>
        </p:nvSpPr>
        <p:spPr>
          <a:xfrm>
            <a:off x="970536" y="3996700"/>
            <a:ext cx="4246880" cy="583565"/>
          </a:xfrm>
          <a:prstGeom prst="rect">
            <a:avLst/>
          </a:prstGeom>
        </p:spPr>
        <p:txBody>
          <a:bodyPr wrap="none">
            <a:spAutoFit/>
          </a:bodyPr>
          <a:lstStyle/>
          <a:p>
            <a:r>
              <a:rPr lang="zh-CN" sz="3200" dirty="0">
                <a:solidFill>
                  <a:schemeClr val="bg1"/>
                </a:solidFill>
                <a:latin typeface="思源黑体 CN Bold" panose="020B0800000000000000" charset="-122"/>
                <a:ea typeface="思源黑体 CN Bold" panose="020B0800000000000000" charset="-122"/>
              </a:rPr>
              <a:t>界面的认识及基础设置</a:t>
            </a:r>
            <a:endParaRPr lang="zh-CN" sz="3200" dirty="0">
              <a:solidFill>
                <a:schemeClr val="bg1"/>
              </a:solidFill>
              <a:latin typeface="思源黑体 CN Bold" panose="020B0800000000000000" charset="-122"/>
              <a:ea typeface="思源黑体 CN Bold" panose="020B0800000000000000" charset="-122"/>
            </a:endParaRPr>
          </a:p>
        </p:txBody>
      </p:sp>
      <p:sp>
        <p:nvSpPr>
          <p:cNvPr id="15" name="文本框 14"/>
          <p:cNvSpPr txBox="1"/>
          <p:nvPr/>
        </p:nvSpPr>
        <p:spPr>
          <a:xfrm>
            <a:off x="6560185" y="4485005"/>
            <a:ext cx="4712970" cy="706755"/>
          </a:xfrm>
          <a:prstGeom prst="rect">
            <a:avLst/>
          </a:prstGeom>
          <a:noFill/>
        </p:spPr>
        <p:txBody>
          <a:bodyPr wrap="square" rtlCol="0">
            <a:spAutoFit/>
          </a:bodyPr>
          <a:lstStyle/>
          <a:p>
            <a:r>
              <a:rPr lang="zh-CN" sz="2000" b="1" dirty="0">
                <a:solidFill>
                  <a:schemeClr val="bg1"/>
                </a:solidFill>
                <a:latin typeface="思源黑体 CN Light" panose="020B0300000000000000" charset="-122"/>
                <a:ea typeface="思源黑体 CN Light" panose="020B0300000000000000" charset="-122"/>
              </a:rPr>
              <a:t>通过对常用工具的讲解和使用以及结合大量的练习实用熟悉掌握工具试用技巧</a:t>
            </a:r>
            <a:endParaRPr lang="zh-CN" sz="2000" b="1" dirty="0">
              <a:solidFill>
                <a:schemeClr val="bg1"/>
              </a:solidFill>
              <a:latin typeface="思源黑体 CN Light" panose="020B0300000000000000" charset="-122"/>
              <a:ea typeface="思源黑体 CN Light" panose="020B0300000000000000" charset="-122"/>
            </a:endParaRPr>
          </a:p>
        </p:txBody>
      </p:sp>
      <p:sp>
        <p:nvSpPr>
          <p:cNvPr id="16" name="矩形 15"/>
          <p:cNvSpPr/>
          <p:nvPr/>
        </p:nvSpPr>
        <p:spPr>
          <a:xfrm>
            <a:off x="6559967" y="3901450"/>
            <a:ext cx="4246880" cy="583565"/>
          </a:xfrm>
          <a:prstGeom prst="rect">
            <a:avLst/>
          </a:prstGeom>
        </p:spPr>
        <p:txBody>
          <a:bodyPr wrap="none">
            <a:spAutoFit/>
          </a:bodyPr>
          <a:lstStyle/>
          <a:p>
            <a:r>
              <a:rPr lang="zh-CN" sz="3200" b="1" dirty="0">
                <a:solidFill>
                  <a:schemeClr val="bg1"/>
                </a:solidFill>
                <a:latin typeface="思源黑体 CN Bold" panose="020B0800000000000000" charset="-122"/>
                <a:ea typeface="思源黑体 CN Bold" panose="020B0800000000000000" charset="-122"/>
              </a:rPr>
              <a:t>常用工具的讲解和练习</a:t>
            </a:r>
            <a:endParaRPr lang="zh-CN" sz="3200" b="1" dirty="0">
              <a:solidFill>
                <a:schemeClr val="bg1"/>
              </a:solidFill>
              <a:latin typeface="思源黑体 CN Bold" panose="020B0800000000000000" charset="-122"/>
              <a:ea typeface="思源黑体 CN Bold" panose="020B0800000000000000" charset="-122"/>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44295" y="391160"/>
            <a:ext cx="3228975" cy="583565"/>
          </a:xfrm>
          <a:prstGeom prst="rect">
            <a:avLst/>
          </a:prstGeom>
        </p:spPr>
        <p:txBody>
          <a:bodyPr wrap="square">
            <a:spAutoFit/>
          </a:bodyPr>
          <a:lstStyle/>
          <a:p>
            <a:r>
              <a:rPr lang="zh-CN" sz="3200" b="1" dirty="0">
                <a:solidFill>
                  <a:schemeClr val="tx1">
                    <a:lumMod val="75000"/>
                    <a:lumOff val="25000"/>
                  </a:schemeClr>
                </a:solidFill>
                <a:latin typeface="思源黑体 CN Bold" panose="020B0800000000000000" charset="-122"/>
                <a:ea typeface="思源黑体 CN Bold" panose="020B0800000000000000" charset="-122"/>
              </a:rPr>
              <a:t>学习内容</a:t>
            </a:r>
            <a:endParaRPr lang="zh-CN" sz="3200" b="1" dirty="0">
              <a:solidFill>
                <a:schemeClr val="tx1">
                  <a:lumMod val="75000"/>
                  <a:lumOff val="25000"/>
                </a:schemeClr>
              </a:solidFill>
              <a:latin typeface="思源黑体 CN Bold" panose="020B0800000000000000" charset="-122"/>
              <a:ea typeface="思源黑体 CN Bold" panose="020B0800000000000000" charset="-122"/>
            </a:endParaRPr>
          </a:p>
        </p:txBody>
      </p:sp>
      <p:sp>
        <p:nvSpPr>
          <p:cNvPr id="21" name="矩形 20"/>
          <p:cNvSpPr/>
          <p:nvPr/>
        </p:nvSpPr>
        <p:spPr>
          <a:xfrm>
            <a:off x="1401445" y="894080"/>
            <a:ext cx="2560320" cy="275590"/>
          </a:xfrm>
          <a:prstGeom prst="rect">
            <a:avLst/>
          </a:prstGeom>
        </p:spPr>
        <p:txBody>
          <a:bodyPr wrap="square">
            <a:spAutoFit/>
          </a:bodyPr>
          <a:lstStyle/>
          <a:p>
            <a:pPr algn="l"/>
            <a:r>
              <a:rPr lang="en-US" altLang="zh-CN" sz="1200" b="1">
                <a:solidFill>
                  <a:schemeClr val="tx1">
                    <a:lumMod val="65000"/>
                    <a:lumOff val="35000"/>
                  </a:schemeClr>
                </a:solidFill>
                <a:latin typeface="思源黑体 CN Light" panose="020B0300000000000000" charset="-122"/>
                <a:ea typeface="思源黑体 CN Light" panose="020B0300000000000000" charset="-122"/>
              </a:rPr>
              <a:t>Learning content</a:t>
            </a:r>
            <a:r>
              <a:rPr lang="en-US" altLang="zh-CN" sz="1200" b="1" dirty="0" err="1" smtClean="0">
                <a:solidFill>
                  <a:schemeClr val="tx1">
                    <a:lumMod val="65000"/>
                    <a:lumOff val="35000"/>
                  </a:schemeClr>
                </a:solidFill>
                <a:latin typeface="思源黑体 CN Light" panose="020B0300000000000000" charset="-122"/>
                <a:ea typeface="思源黑体 CN Light" panose="020B0300000000000000" charset="-122"/>
              </a:rPr>
              <a:t>r</a:t>
            </a:r>
            <a:endParaRPr lang="en-US" altLang="zh-CN" sz="1200" b="1" dirty="0" err="1" smtClean="0">
              <a:solidFill>
                <a:schemeClr val="tx1">
                  <a:lumMod val="65000"/>
                  <a:lumOff val="35000"/>
                </a:schemeClr>
              </a:solidFill>
              <a:latin typeface="思源黑体 CN Light" panose="020B0300000000000000" charset="-122"/>
              <a:ea typeface="思源黑体 CN Light" panose="020B0300000000000000"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44023" y="448348"/>
            <a:ext cx="309880" cy="398780"/>
          </a:xfrm>
          <a:prstGeom prst="rect">
            <a:avLst/>
          </a:prstGeom>
        </p:spPr>
        <p:txBody>
          <a:bodyPr wrap="none">
            <a:spAutoFit/>
          </a:bodyPr>
          <a:lstStyle/>
          <a:p>
            <a:endParaRPr lang="zh-CN" altLang="en-US" sz="2000" b="1" dirty="0">
              <a:solidFill>
                <a:schemeClr val="tx1">
                  <a:lumMod val="75000"/>
                  <a:lumOff val="25000"/>
                </a:schemeClr>
              </a:solidFill>
            </a:endParaRPr>
          </a:p>
        </p:txBody>
      </p:sp>
      <p:sp>
        <p:nvSpPr>
          <p:cNvPr id="35" name="矩形 34"/>
          <p:cNvSpPr/>
          <p:nvPr/>
        </p:nvSpPr>
        <p:spPr>
          <a:xfrm>
            <a:off x="1425575" y="911225"/>
            <a:ext cx="5567680" cy="275590"/>
          </a:xfrm>
          <a:prstGeom prst="rect">
            <a:avLst/>
          </a:prstGeom>
        </p:spPr>
        <p:txBody>
          <a:bodyPr wrap="square">
            <a:spAutoFit/>
          </a:bodyPr>
          <a:lstStyle/>
          <a:p>
            <a:pPr algn="l"/>
            <a:r>
              <a:rPr lang="en-US" altLang="zh-CN" sz="1200" b="1">
                <a:solidFill>
                  <a:schemeClr val="bg1">
                    <a:lumMod val="50000"/>
                  </a:schemeClr>
                </a:solidFill>
                <a:latin typeface="思源黑体 CN Light" panose="020B0300000000000000" charset="-122"/>
                <a:ea typeface="思源黑体 CN Light" panose="020B0300000000000000" charset="-122"/>
              </a:rPr>
              <a:t>Popularization Software of Art Knowledge</a:t>
            </a:r>
            <a:endParaRPr lang="en-US" altLang="zh-CN" sz="1200" b="1">
              <a:solidFill>
                <a:schemeClr val="bg1">
                  <a:lumMod val="50000"/>
                </a:schemeClr>
              </a:solidFill>
              <a:latin typeface="思源黑体 CN Light" panose="020B0300000000000000" charset="-122"/>
              <a:ea typeface="思源黑体 CN Light" panose="020B0300000000000000" charset="-122"/>
            </a:endParaRPr>
          </a:p>
        </p:txBody>
      </p:sp>
      <p:sp>
        <p:nvSpPr>
          <p:cNvPr id="36" name="文本框 35"/>
          <p:cNvSpPr txBox="1"/>
          <p:nvPr/>
        </p:nvSpPr>
        <p:spPr>
          <a:xfrm>
            <a:off x="1397000" y="356235"/>
            <a:ext cx="4053840" cy="583565"/>
          </a:xfrm>
          <a:prstGeom prst="rect">
            <a:avLst/>
          </a:prstGeom>
          <a:noFill/>
        </p:spPr>
        <p:txBody>
          <a:bodyPr wrap="square" rtlCol="0">
            <a:spAutoFit/>
          </a:bodyPr>
          <a:p>
            <a:r>
              <a:rPr lang="zh-CN" altLang="en-US" sz="3200">
                <a:latin typeface="思源黑体 CN Bold" panose="020B0800000000000000" charset="-122"/>
                <a:ea typeface="思源黑体 CN Bold" panose="020B0800000000000000" charset="-122"/>
              </a:rPr>
              <a:t>美工知识的普及软件</a:t>
            </a:r>
            <a:endParaRPr lang="zh-CN" altLang="en-US" sz="3200">
              <a:latin typeface="思源黑体 CN Bold" panose="020B0800000000000000" charset="-122"/>
              <a:ea typeface="思源黑体 CN Bold" panose="020B0800000000000000" charset="-122"/>
            </a:endParaRPr>
          </a:p>
        </p:txBody>
      </p:sp>
      <p:sp>
        <p:nvSpPr>
          <p:cNvPr id="38" name="文本框 37"/>
          <p:cNvSpPr txBox="1"/>
          <p:nvPr/>
        </p:nvSpPr>
        <p:spPr>
          <a:xfrm>
            <a:off x="1585595" y="2004695"/>
            <a:ext cx="8460740" cy="368300"/>
          </a:xfrm>
          <a:prstGeom prst="rect">
            <a:avLst/>
          </a:prstGeom>
          <a:noFill/>
        </p:spPr>
        <p:txBody>
          <a:bodyPr wrap="square" rtlCol="0">
            <a:spAutoFit/>
          </a:bodyPr>
          <a:p>
            <a:r>
              <a:rPr lang="zh-CN" altLang="en-US"/>
              <a:t>美工的使用场景及相关的设计软件</a:t>
            </a:r>
            <a:endParaRPr lang="zh-CN" altLang="en-US"/>
          </a:p>
        </p:txBody>
      </p:sp>
      <p:pic>
        <p:nvPicPr>
          <p:cNvPr id="39" name="图片 38"/>
          <p:cNvPicPr>
            <a:picLocks noChangeAspect="1"/>
          </p:cNvPicPr>
          <p:nvPr/>
        </p:nvPicPr>
        <p:blipFill>
          <a:blip r:embed="rId1"/>
          <a:stretch>
            <a:fillRect/>
          </a:stretch>
        </p:blipFill>
        <p:spPr>
          <a:xfrm>
            <a:off x="667385" y="3110230"/>
            <a:ext cx="3187700" cy="1869440"/>
          </a:xfrm>
          <a:prstGeom prst="rect">
            <a:avLst/>
          </a:prstGeom>
        </p:spPr>
      </p:pic>
      <p:pic>
        <p:nvPicPr>
          <p:cNvPr id="40" name="图片 39"/>
          <p:cNvPicPr>
            <a:picLocks noChangeAspect="1"/>
          </p:cNvPicPr>
          <p:nvPr/>
        </p:nvPicPr>
        <p:blipFill>
          <a:blip r:embed="rId2"/>
          <a:stretch>
            <a:fillRect/>
          </a:stretch>
        </p:blipFill>
        <p:spPr>
          <a:xfrm>
            <a:off x="9311005" y="3022600"/>
            <a:ext cx="2228850" cy="2044065"/>
          </a:xfrm>
          <a:prstGeom prst="rect">
            <a:avLst/>
          </a:prstGeom>
        </p:spPr>
      </p:pic>
      <p:pic>
        <p:nvPicPr>
          <p:cNvPr id="41" name="图片 40"/>
          <p:cNvPicPr>
            <a:picLocks noChangeAspect="1"/>
          </p:cNvPicPr>
          <p:nvPr/>
        </p:nvPicPr>
        <p:blipFill>
          <a:blip r:embed="rId3"/>
          <a:stretch>
            <a:fillRect/>
          </a:stretch>
        </p:blipFill>
        <p:spPr>
          <a:xfrm>
            <a:off x="3992880" y="3118485"/>
            <a:ext cx="5104130" cy="1861185"/>
          </a:xfrm>
          <a:prstGeom prst="rect">
            <a:avLst/>
          </a:prstGeom>
        </p:spPr>
      </p:pic>
      <p:sp>
        <p:nvSpPr>
          <p:cNvPr id="42" name="文本框 41"/>
          <p:cNvSpPr txBox="1"/>
          <p:nvPr/>
        </p:nvSpPr>
        <p:spPr>
          <a:xfrm>
            <a:off x="5227320" y="5274310"/>
            <a:ext cx="2194560" cy="368300"/>
          </a:xfrm>
          <a:prstGeom prst="rect">
            <a:avLst/>
          </a:prstGeom>
          <a:noFill/>
        </p:spPr>
        <p:txBody>
          <a:bodyPr wrap="square" rtlCol="0">
            <a:spAutoFit/>
          </a:bodyPr>
          <a:p>
            <a:pPr algn="ctr"/>
            <a:r>
              <a:rPr lang="zh-CN" altLang="en-US"/>
              <a:t>高级合成</a:t>
            </a:r>
            <a:endParaRPr lang="zh-CN" altLang="en-US"/>
          </a:p>
        </p:txBody>
      </p:sp>
      <p:sp>
        <p:nvSpPr>
          <p:cNvPr id="43" name="文本框 42"/>
          <p:cNvSpPr txBox="1"/>
          <p:nvPr/>
        </p:nvSpPr>
        <p:spPr>
          <a:xfrm>
            <a:off x="1144270" y="5274310"/>
            <a:ext cx="2194560" cy="368300"/>
          </a:xfrm>
          <a:prstGeom prst="rect">
            <a:avLst/>
          </a:prstGeom>
          <a:noFill/>
        </p:spPr>
        <p:txBody>
          <a:bodyPr wrap="square" rtlCol="0">
            <a:spAutoFit/>
          </a:bodyPr>
          <a:p>
            <a:pPr algn="ctr"/>
            <a:r>
              <a:rPr lang="zh-CN" altLang="en-US"/>
              <a:t>电商海报</a:t>
            </a:r>
            <a:endParaRPr lang="zh-CN" altLang="en-US"/>
          </a:p>
        </p:txBody>
      </p:sp>
      <p:sp>
        <p:nvSpPr>
          <p:cNvPr id="44" name="文本框 43"/>
          <p:cNvSpPr txBox="1"/>
          <p:nvPr/>
        </p:nvSpPr>
        <p:spPr>
          <a:xfrm>
            <a:off x="9345295" y="5274310"/>
            <a:ext cx="2194560" cy="368300"/>
          </a:xfrm>
          <a:prstGeom prst="rect">
            <a:avLst/>
          </a:prstGeom>
          <a:noFill/>
        </p:spPr>
        <p:txBody>
          <a:bodyPr wrap="square" rtlCol="0">
            <a:spAutoFit/>
          </a:bodyPr>
          <a:p>
            <a:pPr algn="ctr"/>
            <a:r>
              <a:rPr lang="zh-CN" altLang="en-US"/>
              <a:t>详情装饰绘画</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1"/>
          <a:stretch>
            <a:fillRect/>
          </a:stretch>
        </p:blipFill>
        <p:spPr>
          <a:xfrm>
            <a:off x="3567430" y="2511425"/>
            <a:ext cx="4177030" cy="2505075"/>
          </a:xfrm>
          <a:prstGeom prst="rect">
            <a:avLst/>
          </a:prstGeom>
        </p:spPr>
      </p:pic>
      <p:sp>
        <p:nvSpPr>
          <p:cNvPr id="4" name="任意多边形 3"/>
          <p:cNvSpPr/>
          <p:nvPr>
            <p:custDataLst>
              <p:tags r:id="rId2"/>
            </p:custDataLst>
          </p:nvPr>
        </p:nvSpPr>
        <p:spPr>
          <a:xfrm rot="20575943">
            <a:off x="4160530" y="1174693"/>
            <a:ext cx="1478280" cy="800100"/>
          </a:xfrm>
          <a:custGeom>
            <a:avLst/>
            <a:gdLst>
              <a:gd name="connsiteX0" fmla="*/ 746760 w 1478280"/>
              <a:gd name="connsiteY0" fmla="*/ 0 h 800100"/>
              <a:gd name="connsiteX1" fmla="*/ 0 w 1478280"/>
              <a:gd name="connsiteY1" fmla="*/ 800100 h 800100"/>
              <a:gd name="connsiteX2" fmla="*/ 1478280 w 1478280"/>
              <a:gd name="connsiteY2" fmla="*/ 800100 h 800100"/>
              <a:gd name="connsiteX3" fmla="*/ 746760 w 1478280"/>
              <a:gd name="connsiteY3" fmla="*/ 0 h 800100"/>
            </a:gdLst>
            <a:ahLst/>
            <a:cxnLst>
              <a:cxn ang="0">
                <a:pos x="connsiteX0" y="connsiteY0"/>
              </a:cxn>
              <a:cxn ang="0">
                <a:pos x="connsiteX1" y="connsiteY1"/>
              </a:cxn>
              <a:cxn ang="0">
                <a:pos x="connsiteX2" y="connsiteY2"/>
              </a:cxn>
              <a:cxn ang="0">
                <a:pos x="connsiteX3" y="connsiteY3"/>
              </a:cxn>
            </a:cxnLst>
            <a:rect l="l" t="t" r="r" b="b"/>
            <a:pathLst>
              <a:path w="1478280" h="800100">
                <a:moveTo>
                  <a:pt x="746760" y="0"/>
                </a:moveTo>
                <a:lnTo>
                  <a:pt x="0" y="800100"/>
                </a:lnTo>
                <a:lnTo>
                  <a:pt x="1478280" y="800100"/>
                </a:lnTo>
                <a:lnTo>
                  <a:pt x="74676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custDataLst>
              <p:tags r:id="rId3"/>
            </p:custDataLst>
          </p:nvPr>
        </p:nvSpPr>
        <p:spPr>
          <a:xfrm>
            <a:off x="4245393" y="1249305"/>
            <a:ext cx="1478280" cy="800100"/>
          </a:xfrm>
          <a:custGeom>
            <a:avLst/>
            <a:gdLst>
              <a:gd name="connsiteX0" fmla="*/ 746760 w 1478280"/>
              <a:gd name="connsiteY0" fmla="*/ 0 h 800100"/>
              <a:gd name="connsiteX1" fmla="*/ 0 w 1478280"/>
              <a:gd name="connsiteY1" fmla="*/ 800100 h 800100"/>
              <a:gd name="connsiteX2" fmla="*/ 1478280 w 1478280"/>
              <a:gd name="connsiteY2" fmla="*/ 800100 h 800100"/>
              <a:gd name="connsiteX3" fmla="*/ 746760 w 1478280"/>
              <a:gd name="connsiteY3" fmla="*/ 0 h 800100"/>
            </a:gdLst>
            <a:ahLst/>
            <a:cxnLst>
              <a:cxn ang="0">
                <a:pos x="connsiteX0" y="connsiteY0"/>
              </a:cxn>
              <a:cxn ang="0">
                <a:pos x="connsiteX1" y="connsiteY1"/>
              </a:cxn>
              <a:cxn ang="0">
                <a:pos x="connsiteX2" y="connsiteY2"/>
              </a:cxn>
              <a:cxn ang="0">
                <a:pos x="connsiteX3" y="connsiteY3"/>
              </a:cxn>
            </a:cxnLst>
            <a:rect l="l" t="t" r="r" b="b"/>
            <a:pathLst>
              <a:path w="1478280" h="800100">
                <a:moveTo>
                  <a:pt x="746760" y="0"/>
                </a:moveTo>
                <a:lnTo>
                  <a:pt x="0" y="800100"/>
                </a:lnTo>
                <a:lnTo>
                  <a:pt x="1478280" y="800100"/>
                </a:lnTo>
                <a:lnTo>
                  <a:pt x="74676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custDataLst>
              <p:tags r:id="rId4"/>
            </p:custDataLst>
          </p:nvPr>
        </p:nvSpPr>
        <p:spPr>
          <a:xfrm>
            <a:off x="7394107" y="1898321"/>
            <a:ext cx="1381539" cy="1123121"/>
          </a:xfrm>
          <a:custGeom>
            <a:avLst/>
            <a:gdLst>
              <a:gd name="connsiteX0" fmla="*/ 0 w 1381539"/>
              <a:gd name="connsiteY0" fmla="*/ 0 h 1123121"/>
              <a:gd name="connsiteX1" fmla="*/ 1013791 w 1381539"/>
              <a:gd name="connsiteY1" fmla="*/ 1123121 h 1123121"/>
              <a:gd name="connsiteX2" fmla="*/ 1381539 w 1381539"/>
              <a:gd name="connsiteY2" fmla="*/ 367747 h 1123121"/>
              <a:gd name="connsiteX3" fmla="*/ 0 w 1381539"/>
              <a:gd name="connsiteY3" fmla="*/ 0 h 1123121"/>
            </a:gdLst>
            <a:ahLst/>
            <a:cxnLst>
              <a:cxn ang="0">
                <a:pos x="connsiteX0" y="connsiteY0"/>
              </a:cxn>
              <a:cxn ang="0">
                <a:pos x="connsiteX1" y="connsiteY1"/>
              </a:cxn>
              <a:cxn ang="0">
                <a:pos x="connsiteX2" y="connsiteY2"/>
              </a:cxn>
              <a:cxn ang="0">
                <a:pos x="connsiteX3" y="connsiteY3"/>
              </a:cxn>
            </a:cxnLst>
            <a:rect l="l" t="t" r="r" b="b"/>
            <a:pathLst>
              <a:path w="1381539" h="1123121">
                <a:moveTo>
                  <a:pt x="0" y="0"/>
                </a:moveTo>
                <a:lnTo>
                  <a:pt x="1013791" y="1123121"/>
                </a:lnTo>
                <a:lnTo>
                  <a:pt x="1381539" y="367747"/>
                </a:lnTo>
                <a:lnTo>
                  <a:pt x="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custDataLst>
              <p:tags r:id="rId5"/>
            </p:custDataLst>
          </p:nvPr>
        </p:nvSpPr>
        <p:spPr>
          <a:xfrm rot="840000">
            <a:off x="7363737" y="1911296"/>
            <a:ext cx="1381539" cy="1123121"/>
          </a:xfrm>
          <a:custGeom>
            <a:avLst/>
            <a:gdLst>
              <a:gd name="connsiteX0" fmla="*/ 0 w 1381539"/>
              <a:gd name="connsiteY0" fmla="*/ 0 h 1123121"/>
              <a:gd name="connsiteX1" fmla="*/ 1013791 w 1381539"/>
              <a:gd name="connsiteY1" fmla="*/ 1123121 h 1123121"/>
              <a:gd name="connsiteX2" fmla="*/ 1381539 w 1381539"/>
              <a:gd name="connsiteY2" fmla="*/ 367747 h 1123121"/>
              <a:gd name="connsiteX3" fmla="*/ 0 w 1381539"/>
              <a:gd name="connsiteY3" fmla="*/ 0 h 1123121"/>
            </a:gdLst>
            <a:ahLst/>
            <a:cxnLst>
              <a:cxn ang="0">
                <a:pos x="connsiteX0" y="connsiteY0"/>
              </a:cxn>
              <a:cxn ang="0">
                <a:pos x="connsiteX1" y="connsiteY1"/>
              </a:cxn>
              <a:cxn ang="0">
                <a:pos x="connsiteX2" y="connsiteY2"/>
              </a:cxn>
              <a:cxn ang="0">
                <a:pos x="connsiteX3" y="connsiteY3"/>
              </a:cxn>
            </a:cxnLst>
            <a:rect l="l" t="t" r="r" b="b"/>
            <a:pathLst>
              <a:path w="1381539" h="1123121">
                <a:moveTo>
                  <a:pt x="0" y="0"/>
                </a:moveTo>
                <a:lnTo>
                  <a:pt x="1013791" y="1123121"/>
                </a:lnTo>
                <a:lnTo>
                  <a:pt x="1381539" y="367747"/>
                </a:lnTo>
                <a:lnTo>
                  <a:pt x="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custDataLst>
              <p:tags r:id="rId6"/>
            </p:custDataLst>
          </p:nvPr>
        </p:nvSpPr>
        <p:spPr>
          <a:xfrm rot="18695273">
            <a:off x="7403837" y="4886609"/>
            <a:ext cx="1441174" cy="785192"/>
          </a:xfrm>
          <a:custGeom>
            <a:avLst/>
            <a:gdLst>
              <a:gd name="connsiteX0" fmla="*/ 0 w 1441174"/>
              <a:gd name="connsiteY0" fmla="*/ 9940 h 785192"/>
              <a:gd name="connsiteX1" fmla="*/ 675861 w 1441174"/>
              <a:gd name="connsiteY1" fmla="*/ 785192 h 785192"/>
              <a:gd name="connsiteX2" fmla="*/ 1441174 w 1441174"/>
              <a:gd name="connsiteY2" fmla="*/ 0 h 785192"/>
              <a:gd name="connsiteX3" fmla="*/ 0 w 1441174"/>
              <a:gd name="connsiteY3" fmla="*/ 9940 h 785192"/>
            </a:gdLst>
            <a:ahLst/>
            <a:cxnLst>
              <a:cxn ang="0">
                <a:pos x="connsiteX0" y="connsiteY0"/>
              </a:cxn>
              <a:cxn ang="0">
                <a:pos x="connsiteX1" y="connsiteY1"/>
              </a:cxn>
              <a:cxn ang="0">
                <a:pos x="connsiteX2" y="connsiteY2"/>
              </a:cxn>
              <a:cxn ang="0">
                <a:pos x="connsiteX3" y="connsiteY3"/>
              </a:cxn>
            </a:cxnLst>
            <a:rect l="l" t="t" r="r" b="b"/>
            <a:pathLst>
              <a:path w="1441174" h="785192">
                <a:moveTo>
                  <a:pt x="0" y="9940"/>
                </a:moveTo>
                <a:lnTo>
                  <a:pt x="675861" y="785192"/>
                </a:lnTo>
                <a:lnTo>
                  <a:pt x="1441174" y="0"/>
                </a:lnTo>
                <a:lnTo>
                  <a:pt x="0" y="994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7"/>
            </p:custDataLst>
          </p:nvPr>
        </p:nvSpPr>
        <p:spPr>
          <a:xfrm rot="20340000">
            <a:off x="7451779" y="4876449"/>
            <a:ext cx="1441174" cy="785192"/>
          </a:xfrm>
          <a:custGeom>
            <a:avLst/>
            <a:gdLst>
              <a:gd name="connsiteX0" fmla="*/ 0 w 1441174"/>
              <a:gd name="connsiteY0" fmla="*/ 9940 h 785192"/>
              <a:gd name="connsiteX1" fmla="*/ 675861 w 1441174"/>
              <a:gd name="connsiteY1" fmla="*/ 785192 h 785192"/>
              <a:gd name="connsiteX2" fmla="*/ 1441174 w 1441174"/>
              <a:gd name="connsiteY2" fmla="*/ 0 h 785192"/>
              <a:gd name="connsiteX3" fmla="*/ 0 w 1441174"/>
              <a:gd name="connsiteY3" fmla="*/ 9940 h 785192"/>
            </a:gdLst>
            <a:ahLst/>
            <a:cxnLst>
              <a:cxn ang="0">
                <a:pos x="connsiteX0" y="connsiteY0"/>
              </a:cxn>
              <a:cxn ang="0">
                <a:pos x="connsiteX1" y="connsiteY1"/>
              </a:cxn>
              <a:cxn ang="0">
                <a:pos x="connsiteX2" y="connsiteY2"/>
              </a:cxn>
              <a:cxn ang="0">
                <a:pos x="connsiteX3" y="connsiteY3"/>
              </a:cxn>
            </a:cxnLst>
            <a:rect l="l" t="t" r="r" b="b"/>
            <a:pathLst>
              <a:path w="1441174" h="785192">
                <a:moveTo>
                  <a:pt x="0" y="9940"/>
                </a:moveTo>
                <a:lnTo>
                  <a:pt x="675861" y="785192"/>
                </a:lnTo>
                <a:lnTo>
                  <a:pt x="1441174" y="0"/>
                </a:lnTo>
                <a:lnTo>
                  <a:pt x="0" y="994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custDataLst>
              <p:tags r:id="rId8"/>
            </p:custDataLst>
          </p:nvPr>
        </p:nvSpPr>
        <p:spPr>
          <a:xfrm rot="21357423">
            <a:off x="5383183" y="5320033"/>
            <a:ext cx="1145893" cy="914400"/>
          </a:xfrm>
          <a:custGeom>
            <a:avLst/>
            <a:gdLst>
              <a:gd name="connsiteX0" fmla="*/ 0 w 1145893"/>
              <a:gd name="connsiteY0" fmla="*/ 0 h 914400"/>
              <a:gd name="connsiteX1" fmla="*/ 173620 w 1145893"/>
              <a:gd name="connsiteY1" fmla="*/ 914400 h 914400"/>
              <a:gd name="connsiteX2" fmla="*/ 1145893 w 1145893"/>
              <a:gd name="connsiteY2" fmla="*/ 671331 h 914400"/>
              <a:gd name="connsiteX3" fmla="*/ 0 w 1145893"/>
              <a:gd name="connsiteY3" fmla="*/ 0 h 914400"/>
            </a:gdLst>
            <a:ahLst/>
            <a:cxnLst>
              <a:cxn ang="0">
                <a:pos x="connsiteX0" y="connsiteY0"/>
              </a:cxn>
              <a:cxn ang="0">
                <a:pos x="connsiteX1" y="connsiteY1"/>
              </a:cxn>
              <a:cxn ang="0">
                <a:pos x="connsiteX2" y="connsiteY2"/>
              </a:cxn>
              <a:cxn ang="0">
                <a:pos x="connsiteX3" y="connsiteY3"/>
              </a:cxn>
            </a:cxnLst>
            <a:rect l="l" t="t" r="r" b="b"/>
            <a:pathLst>
              <a:path w="1145893" h="914400">
                <a:moveTo>
                  <a:pt x="0" y="0"/>
                </a:moveTo>
                <a:lnTo>
                  <a:pt x="173620" y="914400"/>
                </a:lnTo>
                <a:lnTo>
                  <a:pt x="1145893" y="671331"/>
                </a:lnTo>
                <a:lnTo>
                  <a:pt x="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custDataLst>
              <p:tags r:id="rId9"/>
            </p:custDataLst>
          </p:nvPr>
        </p:nvSpPr>
        <p:spPr>
          <a:xfrm rot="20280000">
            <a:off x="5482052" y="5320398"/>
            <a:ext cx="1145893" cy="914400"/>
          </a:xfrm>
          <a:custGeom>
            <a:avLst/>
            <a:gdLst>
              <a:gd name="connsiteX0" fmla="*/ 0 w 1145893"/>
              <a:gd name="connsiteY0" fmla="*/ 0 h 914400"/>
              <a:gd name="connsiteX1" fmla="*/ 173620 w 1145893"/>
              <a:gd name="connsiteY1" fmla="*/ 914400 h 914400"/>
              <a:gd name="connsiteX2" fmla="*/ 1145893 w 1145893"/>
              <a:gd name="connsiteY2" fmla="*/ 671331 h 914400"/>
              <a:gd name="connsiteX3" fmla="*/ 0 w 1145893"/>
              <a:gd name="connsiteY3" fmla="*/ 0 h 914400"/>
            </a:gdLst>
            <a:ahLst/>
            <a:cxnLst>
              <a:cxn ang="0">
                <a:pos x="connsiteX0" y="connsiteY0"/>
              </a:cxn>
              <a:cxn ang="0">
                <a:pos x="connsiteX1" y="connsiteY1"/>
              </a:cxn>
              <a:cxn ang="0">
                <a:pos x="connsiteX2" y="connsiteY2"/>
              </a:cxn>
              <a:cxn ang="0">
                <a:pos x="connsiteX3" y="connsiteY3"/>
              </a:cxn>
            </a:cxnLst>
            <a:rect l="l" t="t" r="r" b="b"/>
            <a:pathLst>
              <a:path w="1145893" h="914400">
                <a:moveTo>
                  <a:pt x="0" y="0"/>
                </a:moveTo>
                <a:lnTo>
                  <a:pt x="173620" y="914400"/>
                </a:lnTo>
                <a:lnTo>
                  <a:pt x="1145893" y="671331"/>
                </a:lnTo>
                <a:lnTo>
                  <a:pt x="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custDataLst>
              <p:tags r:id="rId10"/>
            </p:custDataLst>
          </p:nvPr>
        </p:nvSpPr>
        <p:spPr>
          <a:xfrm rot="19158480">
            <a:off x="2009661" y="4178788"/>
            <a:ext cx="995422" cy="1064871"/>
          </a:xfrm>
          <a:custGeom>
            <a:avLst/>
            <a:gdLst>
              <a:gd name="connsiteX0" fmla="*/ 196769 w 995422"/>
              <a:gd name="connsiteY0" fmla="*/ 0 h 1064871"/>
              <a:gd name="connsiteX1" fmla="*/ 0 w 995422"/>
              <a:gd name="connsiteY1" fmla="*/ 856527 h 1064871"/>
              <a:gd name="connsiteX2" fmla="*/ 995422 w 995422"/>
              <a:gd name="connsiteY2" fmla="*/ 1064871 h 1064871"/>
              <a:gd name="connsiteX3" fmla="*/ 196769 w 995422"/>
              <a:gd name="connsiteY3" fmla="*/ 0 h 1064871"/>
            </a:gdLst>
            <a:ahLst/>
            <a:cxnLst>
              <a:cxn ang="0">
                <a:pos x="connsiteX0" y="connsiteY0"/>
              </a:cxn>
              <a:cxn ang="0">
                <a:pos x="connsiteX1" y="connsiteY1"/>
              </a:cxn>
              <a:cxn ang="0">
                <a:pos x="connsiteX2" y="connsiteY2"/>
              </a:cxn>
              <a:cxn ang="0">
                <a:pos x="connsiteX3" y="connsiteY3"/>
              </a:cxn>
            </a:cxnLst>
            <a:rect l="l" t="t" r="r" b="b"/>
            <a:pathLst>
              <a:path w="995422" h="1064871">
                <a:moveTo>
                  <a:pt x="196769" y="0"/>
                </a:moveTo>
                <a:lnTo>
                  <a:pt x="0" y="856527"/>
                </a:lnTo>
                <a:lnTo>
                  <a:pt x="995422" y="1064871"/>
                </a:lnTo>
                <a:lnTo>
                  <a:pt x="196769"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custDataLst>
              <p:tags r:id="rId11"/>
            </p:custDataLst>
          </p:nvPr>
        </p:nvSpPr>
        <p:spPr>
          <a:xfrm rot="20309320">
            <a:off x="2112436" y="4152159"/>
            <a:ext cx="995422" cy="1064871"/>
          </a:xfrm>
          <a:custGeom>
            <a:avLst/>
            <a:gdLst>
              <a:gd name="connsiteX0" fmla="*/ 196769 w 995422"/>
              <a:gd name="connsiteY0" fmla="*/ 0 h 1064871"/>
              <a:gd name="connsiteX1" fmla="*/ 0 w 995422"/>
              <a:gd name="connsiteY1" fmla="*/ 856527 h 1064871"/>
              <a:gd name="connsiteX2" fmla="*/ 995422 w 995422"/>
              <a:gd name="connsiteY2" fmla="*/ 1064871 h 1064871"/>
              <a:gd name="connsiteX3" fmla="*/ 196769 w 995422"/>
              <a:gd name="connsiteY3" fmla="*/ 0 h 1064871"/>
            </a:gdLst>
            <a:ahLst/>
            <a:cxnLst>
              <a:cxn ang="0">
                <a:pos x="connsiteX0" y="connsiteY0"/>
              </a:cxn>
              <a:cxn ang="0">
                <a:pos x="connsiteX1" y="connsiteY1"/>
              </a:cxn>
              <a:cxn ang="0">
                <a:pos x="connsiteX2" y="connsiteY2"/>
              </a:cxn>
              <a:cxn ang="0">
                <a:pos x="connsiteX3" y="connsiteY3"/>
              </a:cxn>
            </a:cxnLst>
            <a:rect l="l" t="t" r="r" b="b"/>
            <a:pathLst>
              <a:path w="995422" h="1064871">
                <a:moveTo>
                  <a:pt x="196769" y="0"/>
                </a:moveTo>
                <a:lnTo>
                  <a:pt x="0" y="856527"/>
                </a:lnTo>
                <a:lnTo>
                  <a:pt x="995422" y="1064871"/>
                </a:lnTo>
                <a:lnTo>
                  <a:pt x="196769"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custDataLst>
              <p:tags r:id="rId12"/>
            </p:custDataLst>
          </p:nvPr>
        </p:nvSpPr>
        <p:spPr>
          <a:xfrm rot="729922">
            <a:off x="1823029" y="2407049"/>
            <a:ext cx="1412112" cy="1261640"/>
          </a:xfrm>
          <a:custGeom>
            <a:avLst/>
            <a:gdLst>
              <a:gd name="connsiteX0" fmla="*/ 0 w 1412112"/>
              <a:gd name="connsiteY0" fmla="*/ 625033 h 1261640"/>
              <a:gd name="connsiteX1" fmla="*/ 1169043 w 1412112"/>
              <a:gd name="connsiteY1" fmla="*/ 0 h 1261640"/>
              <a:gd name="connsiteX2" fmla="*/ 1412112 w 1412112"/>
              <a:gd name="connsiteY2" fmla="*/ 1261640 h 1261640"/>
              <a:gd name="connsiteX3" fmla="*/ 0 w 1412112"/>
              <a:gd name="connsiteY3" fmla="*/ 625033 h 1261640"/>
            </a:gdLst>
            <a:ahLst/>
            <a:cxnLst>
              <a:cxn ang="0">
                <a:pos x="connsiteX0" y="connsiteY0"/>
              </a:cxn>
              <a:cxn ang="0">
                <a:pos x="connsiteX1" y="connsiteY1"/>
              </a:cxn>
              <a:cxn ang="0">
                <a:pos x="connsiteX2" y="connsiteY2"/>
              </a:cxn>
              <a:cxn ang="0">
                <a:pos x="connsiteX3" y="connsiteY3"/>
              </a:cxn>
            </a:cxnLst>
            <a:rect l="l" t="t" r="r" b="b"/>
            <a:pathLst>
              <a:path w="1412112" h="1261640">
                <a:moveTo>
                  <a:pt x="0" y="625033"/>
                </a:moveTo>
                <a:lnTo>
                  <a:pt x="1169043" y="0"/>
                </a:lnTo>
                <a:lnTo>
                  <a:pt x="1412112" y="1261640"/>
                </a:lnTo>
                <a:lnTo>
                  <a:pt x="0" y="625033"/>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custDataLst>
              <p:tags r:id="rId13"/>
            </p:custDataLst>
          </p:nvPr>
        </p:nvSpPr>
        <p:spPr>
          <a:xfrm>
            <a:off x="1884372" y="2585078"/>
            <a:ext cx="1412112" cy="1261640"/>
          </a:xfrm>
          <a:custGeom>
            <a:avLst/>
            <a:gdLst>
              <a:gd name="connsiteX0" fmla="*/ 0 w 1412112"/>
              <a:gd name="connsiteY0" fmla="*/ 625033 h 1261640"/>
              <a:gd name="connsiteX1" fmla="*/ 1169043 w 1412112"/>
              <a:gd name="connsiteY1" fmla="*/ 0 h 1261640"/>
              <a:gd name="connsiteX2" fmla="*/ 1412112 w 1412112"/>
              <a:gd name="connsiteY2" fmla="*/ 1261640 h 1261640"/>
              <a:gd name="connsiteX3" fmla="*/ 0 w 1412112"/>
              <a:gd name="connsiteY3" fmla="*/ 625033 h 1261640"/>
            </a:gdLst>
            <a:ahLst/>
            <a:cxnLst>
              <a:cxn ang="0">
                <a:pos x="connsiteX0" y="connsiteY0"/>
              </a:cxn>
              <a:cxn ang="0">
                <a:pos x="connsiteX1" y="connsiteY1"/>
              </a:cxn>
              <a:cxn ang="0">
                <a:pos x="connsiteX2" y="connsiteY2"/>
              </a:cxn>
              <a:cxn ang="0">
                <a:pos x="connsiteX3" y="connsiteY3"/>
              </a:cxn>
            </a:cxnLst>
            <a:rect l="l" t="t" r="r" b="b"/>
            <a:pathLst>
              <a:path w="1412112" h="1261640">
                <a:moveTo>
                  <a:pt x="0" y="625033"/>
                </a:moveTo>
                <a:lnTo>
                  <a:pt x="1169043" y="0"/>
                </a:lnTo>
                <a:lnTo>
                  <a:pt x="1412112" y="1261640"/>
                </a:lnTo>
                <a:lnTo>
                  <a:pt x="0" y="625033"/>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custDataLst>
              <p:tags r:id="rId14"/>
            </p:custDataLst>
          </p:nvPr>
        </p:nvSpPr>
        <p:spPr>
          <a:xfrm>
            <a:off x="4730296" y="1454866"/>
            <a:ext cx="508473" cy="461665"/>
          </a:xfrm>
          <a:prstGeom prst="rect">
            <a:avLst/>
          </a:prstGeom>
          <a:noFill/>
        </p:spPr>
        <p:txBody>
          <a:bodyPr wrap="none" rtlCol="0">
            <a:spAutoFit/>
          </a:bodyPr>
          <a:lstStyle/>
          <a:p>
            <a:r>
              <a:rPr lang="en-US" altLang="zh-CN" sz="2400" dirty="0" smtClean="0">
                <a:solidFill>
                  <a:schemeClr val="bg1"/>
                </a:solidFill>
              </a:rPr>
              <a:t>01</a:t>
            </a:r>
            <a:endParaRPr lang="zh-CN" altLang="en-US" sz="2400" dirty="0">
              <a:solidFill>
                <a:schemeClr val="bg1"/>
              </a:solidFill>
            </a:endParaRPr>
          </a:p>
        </p:txBody>
      </p:sp>
      <p:sp>
        <p:nvSpPr>
          <p:cNvPr id="27" name="文本框 26"/>
          <p:cNvSpPr txBox="1"/>
          <p:nvPr/>
        </p:nvSpPr>
        <p:spPr>
          <a:xfrm rot="840000">
            <a:off x="7959867" y="2128905"/>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02</a:t>
            </a:r>
            <a:endParaRPr lang="zh-CN" altLang="en-US" dirty="0"/>
          </a:p>
        </p:txBody>
      </p:sp>
      <p:sp>
        <p:nvSpPr>
          <p:cNvPr id="28" name="文本框 27"/>
          <p:cNvSpPr txBox="1"/>
          <p:nvPr/>
        </p:nvSpPr>
        <p:spPr>
          <a:xfrm rot="20340000">
            <a:off x="7810112" y="4936323"/>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03</a:t>
            </a:r>
            <a:endParaRPr lang="zh-CN" altLang="en-US" dirty="0"/>
          </a:p>
        </p:txBody>
      </p:sp>
      <p:sp>
        <p:nvSpPr>
          <p:cNvPr id="29" name="文本框 28"/>
          <p:cNvSpPr txBox="1"/>
          <p:nvPr>
            <p:custDataLst>
              <p:tags r:id="rId15"/>
            </p:custDataLst>
          </p:nvPr>
        </p:nvSpPr>
        <p:spPr>
          <a:xfrm rot="20280000">
            <a:off x="5701956" y="5728827"/>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04</a:t>
            </a:r>
            <a:endParaRPr lang="zh-CN" altLang="en-US" dirty="0"/>
          </a:p>
        </p:txBody>
      </p:sp>
      <p:sp>
        <p:nvSpPr>
          <p:cNvPr id="30" name="文本框 29"/>
          <p:cNvSpPr txBox="1"/>
          <p:nvPr>
            <p:custDataLst>
              <p:tags r:id="rId16"/>
            </p:custDataLst>
          </p:nvPr>
        </p:nvSpPr>
        <p:spPr>
          <a:xfrm>
            <a:off x="2231416" y="4628798"/>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05</a:t>
            </a:r>
            <a:endParaRPr lang="zh-CN" altLang="en-US" dirty="0"/>
          </a:p>
        </p:txBody>
      </p:sp>
      <p:sp>
        <p:nvSpPr>
          <p:cNvPr id="31" name="文本框 30"/>
          <p:cNvSpPr txBox="1"/>
          <p:nvPr>
            <p:custDataLst>
              <p:tags r:id="rId17"/>
            </p:custDataLst>
          </p:nvPr>
        </p:nvSpPr>
        <p:spPr>
          <a:xfrm>
            <a:off x="2467550" y="2887323"/>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06</a:t>
            </a:r>
            <a:endParaRPr lang="zh-CN" altLang="en-US" dirty="0"/>
          </a:p>
        </p:txBody>
      </p:sp>
      <p:sp>
        <p:nvSpPr>
          <p:cNvPr id="33" name="文本框 32"/>
          <p:cNvSpPr txBox="1"/>
          <p:nvPr/>
        </p:nvSpPr>
        <p:spPr>
          <a:xfrm rot="20880000">
            <a:off x="3058795" y="1120140"/>
            <a:ext cx="1556385" cy="398780"/>
          </a:xfrm>
          <a:prstGeom prst="rect">
            <a:avLst/>
          </a:prstGeom>
          <a:noFill/>
        </p:spPr>
        <p:txBody>
          <a:bodyPr wrap="square" rtlCol="0">
            <a:spAutoFit/>
          </a:bodyPr>
          <a:lstStyle/>
          <a:p>
            <a:pPr algn="r"/>
            <a:r>
              <a:rPr lang="zh-CN" sz="2000" b="1" dirty="0" smtClean="0">
                <a:solidFill>
                  <a:srgbClr val="48A2A0"/>
                </a:solidFill>
                <a:latin typeface="思源黑体 CN Bold" panose="020B0800000000000000" charset="-122"/>
                <a:ea typeface="思源黑体 CN Bold" panose="020B0800000000000000" charset="-122"/>
              </a:rPr>
              <a:t>高级合成</a:t>
            </a:r>
            <a:endParaRPr lang="zh-CN" sz="2000" b="1" dirty="0" smtClean="0">
              <a:solidFill>
                <a:srgbClr val="48A2A0"/>
              </a:solidFill>
              <a:latin typeface="思源黑体 CN Bold" panose="020B0800000000000000" charset="-122"/>
              <a:ea typeface="思源黑体 CN Bold" panose="020B0800000000000000" charset="-122"/>
            </a:endParaRPr>
          </a:p>
        </p:txBody>
      </p:sp>
      <p:sp>
        <p:nvSpPr>
          <p:cNvPr id="36" name="文本框 35"/>
          <p:cNvSpPr txBox="1"/>
          <p:nvPr/>
        </p:nvSpPr>
        <p:spPr>
          <a:xfrm rot="20760000">
            <a:off x="868191" y="2735833"/>
            <a:ext cx="1029970" cy="398780"/>
          </a:xfrm>
          <a:prstGeom prst="rect">
            <a:avLst/>
          </a:prstGeom>
          <a:noFill/>
        </p:spPr>
        <p:txBody>
          <a:bodyPr wrap="none" rtlCol="0">
            <a:spAutoFit/>
          </a:bodyPr>
          <a:lstStyle>
            <a:defPPr>
              <a:defRPr lang="zh-CN"/>
            </a:defPPr>
            <a:lvl1pPr algn="r">
              <a:defRPr sz="1400" b="1">
                <a:solidFill>
                  <a:srgbClr val="48A2A0"/>
                </a:solidFill>
              </a:defRPr>
            </a:lvl1pPr>
          </a:lstStyle>
          <a:p>
            <a:r>
              <a:rPr lang="en-US" sz="2000" dirty="0">
                <a:latin typeface="思源黑体 CN Bold" panose="020B0800000000000000" charset="-122"/>
                <a:ea typeface="思源黑体 CN Bold" panose="020B0800000000000000" charset="-122"/>
                <a:cs typeface="思源黑体 CN Bold" panose="020B0800000000000000" charset="-122"/>
              </a:rPr>
              <a:t>CG</a:t>
            </a:r>
            <a:r>
              <a:rPr lang="zh-CN" altLang="en-US" sz="2000" dirty="0">
                <a:latin typeface="思源黑体 CN Bold" panose="020B0800000000000000" charset="-122"/>
                <a:ea typeface="思源黑体 CN Bold" panose="020B0800000000000000" charset="-122"/>
                <a:cs typeface="思源黑体 CN Bold" panose="020B0800000000000000" charset="-122"/>
              </a:rPr>
              <a:t>绘画</a:t>
            </a:r>
            <a:endParaRPr lang="zh-CN" altLang="en-US" sz="2000" dirty="0">
              <a:latin typeface="思源黑体 CN Bold" panose="020B0800000000000000" charset="-122"/>
              <a:ea typeface="思源黑体 CN Bold" panose="020B0800000000000000" charset="-122"/>
              <a:cs typeface="思源黑体 CN Bold" panose="020B0800000000000000" charset="-122"/>
            </a:endParaRPr>
          </a:p>
        </p:txBody>
      </p:sp>
      <p:sp>
        <p:nvSpPr>
          <p:cNvPr id="39" name="文本框 38"/>
          <p:cNvSpPr txBox="1"/>
          <p:nvPr/>
        </p:nvSpPr>
        <p:spPr>
          <a:xfrm>
            <a:off x="884099" y="4617482"/>
            <a:ext cx="1198880" cy="398780"/>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sz="2000" dirty="0">
                <a:latin typeface="思源黑体 CN Bold" panose="020B0800000000000000" charset="-122"/>
                <a:ea typeface="思源黑体 CN Bold" panose="020B0800000000000000" charset="-122"/>
              </a:rPr>
              <a:t>产品修图</a:t>
            </a:r>
            <a:endParaRPr lang="zh-CN" altLang="en-US" sz="2000" dirty="0">
              <a:latin typeface="思源黑体 CN Bold" panose="020B0800000000000000" charset="-122"/>
              <a:ea typeface="思源黑体 CN Bold" panose="020B0800000000000000" charset="-122"/>
            </a:endParaRPr>
          </a:p>
        </p:txBody>
      </p:sp>
      <p:sp>
        <p:nvSpPr>
          <p:cNvPr id="42" name="文本框 41"/>
          <p:cNvSpPr txBox="1"/>
          <p:nvPr/>
        </p:nvSpPr>
        <p:spPr>
          <a:xfrm rot="840000">
            <a:off x="8729619" y="2218748"/>
            <a:ext cx="1198880" cy="398780"/>
          </a:xfrm>
          <a:prstGeom prst="rect">
            <a:avLst/>
          </a:prstGeom>
          <a:noFill/>
        </p:spPr>
        <p:txBody>
          <a:bodyPr wrap="none" rtlCol="0">
            <a:spAutoFit/>
          </a:bodyPr>
          <a:lstStyle>
            <a:defPPr>
              <a:defRPr lang="zh-CN"/>
            </a:defPPr>
            <a:lvl1pPr algn="r">
              <a:defRPr sz="1400" b="1">
                <a:solidFill>
                  <a:srgbClr val="48A2A0"/>
                </a:solidFill>
              </a:defRPr>
            </a:lvl1pPr>
          </a:lstStyle>
          <a:p>
            <a:r>
              <a:rPr lang="zh-CN" sz="2000" dirty="0"/>
              <a:t>人像修图</a:t>
            </a:r>
            <a:endParaRPr lang="zh-CN" sz="2000" dirty="0"/>
          </a:p>
        </p:txBody>
      </p:sp>
      <p:sp>
        <p:nvSpPr>
          <p:cNvPr id="45" name="文本框 44"/>
          <p:cNvSpPr txBox="1"/>
          <p:nvPr/>
        </p:nvSpPr>
        <p:spPr>
          <a:xfrm rot="20340000">
            <a:off x="8770723" y="4847678"/>
            <a:ext cx="690880" cy="398780"/>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sz="2000" dirty="0">
                <a:latin typeface="思源黑体 CN Bold" panose="020B0800000000000000" charset="-122"/>
                <a:ea typeface="思源黑体 CN Bold" panose="020B0800000000000000" charset="-122"/>
              </a:rPr>
              <a:t>手绘</a:t>
            </a:r>
            <a:endParaRPr lang="zh-CN" altLang="en-US" sz="2000" dirty="0">
              <a:latin typeface="思源黑体 CN Bold" panose="020B0800000000000000" charset="-122"/>
              <a:ea typeface="思源黑体 CN Bold" panose="020B0800000000000000" charset="-122"/>
            </a:endParaRPr>
          </a:p>
        </p:txBody>
      </p:sp>
      <p:sp>
        <p:nvSpPr>
          <p:cNvPr id="48" name="文本框 47"/>
          <p:cNvSpPr txBox="1"/>
          <p:nvPr/>
        </p:nvSpPr>
        <p:spPr>
          <a:xfrm rot="20280000">
            <a:off x="6218977" y="5860541"/>
            <a:ext cx="1198880" cy="398780"/>
          </a:xfrm>
          <a:prstGeom prst="rect">
            <a:avLst/>
          </a:prstGeom>
          <a:noFill/>
        </p:spPr>
        <p:txBody>
          <a:bodyPr wrap="none" rtlCol="0">
            <a:spAutoFit/>
          </a:bodyPr>
          <a:lstStyle>
            <a:defPPr>
              <a:defRPr lang="zh-CN"/>
            </a:defPPr>
            <a:lvl1pPr algn="r">
              <a:defRPr sz="1400" b="1">
                <a:solidFill>
                  <a:srgbClr val="48A2A0"/>
                </a:solidFill>
              </a:defRPr>
            </a:lvl1pPr>
          </a:lstStyle>
          <a:p>
            <a:r>
              <a:rPr lang="zh-CN" sz="2000" dirty="0">
                <a:latin typeface="思源黑体 CN Bold" panose="020B0800000000000000" charset="-122"/>
                <a:ea typeface="思源黑体 CN Bold" panose="020B0800000000000000" charset="-122"/>
              </a:rPr>
              <a:t>视频合成</a:t>
            </a:r>
            <a:endParaRPr lang="zh-CN" sz="2000" dirty="0">
              <a:latin typeface="思源黑体 CN Bold" panose="020B0800000000000000" charset="-122"/>
              <a:ea typeface="思源黑体 CN Bold" panose="020B0800000000000000" charset="-122"/>
            </a:endParaRPr>
          </a:p>
        </p:txBody>
      </p:sp>
      <p:sp>
        <p:nvSpPr>
          <p:cNvPr id="50" name="椭圆 49"/>
          <p:cNvSpPr/>
          <p:nvPr>
            <p:custDataLst>
              <p:tags r:id="rId18"/>
            </p:custDataLst>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custDataLst>
              <p:tags r:id="rId19"/>
            </p:custDataLst>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custDataLst>
              <p:tags r:id="rId20"/>
            </p:custDataLst>
          </p:nvPr>
        </p:nvSpPr>
        <p:spPr>
          <a:xfrm>
            <a:off x="1344023" y="248323"/>
            <a:ext cx="2568575" cy="583565"/>
          </a:xfrm>
          <a:prstGeom prst="rect">
            <a:avLst/>
          </a:prstGeom>
        </p:spPr>
        <p:txBody>
          <a:bodyPr wrap="none">
            <a:spAutoFit/>
          </a:bodyPr>
          <a:lstStyle/>
          <a:p>
            <a:r>
              <a:rPr lang="zh-CN" altLang="en-US" sz="3200" b="1" dirty="0">
                <a:solidFill>
                  <a:schemeClr val="tx1">
                    <a:lumMod val="75000"/>
                    <a:lumOff val="25000"/>
                  </a:schemeClr>
                </a:solidFill>
                <a:latin typeface="思源黑体 CN Bold" panose="020B0800000000000000" charset="-122"/>
                <a:ea typeface="思源黑体 CN Bold" panose="020B0800000000000000" charset="-122"/>
              </a:rPr>
              <a:t>常用软件</a:t>
            </a:r>
            <a:r>
              <a:rPr lang="en-US" altLang="zh-CN" sz="3200" b="1" dirty="0">
                <a:solidFill>
                  <a:schemeClr val="tx1">
                    <a:lumMod val="75000"/>
                    <a:lumOff val="25000"/>
                  </a:schemeClr>
                </a:solidFill>
                <a:latin typeface="思源黑体 CN Bold" panose="020B0800000000000000" charset="-122"/>
                <a:ea typeface="思源黑体 CN Bold" panose="020B0800000000000000" charset="-122"/>
              </a:rPr>
              <a:t>·</a:t>
            </a:r>
            <a:r>
              <a:rPr lang="en-US" altLang="zh-CN" sz="3200" b="1" dirty="0">
                <a:solidFill>
                  <a:schemeClr val="tx1">
                    <a:lumMod val="75000"/>
                    <a:lumOff val="25000"/>
                  </a:schemeClr>
                </a:solidFill>
                <a:latin typeface="思源黑体 CN Bold" panose="020B0800000000000000" charset="-122"/>
                <a:ea typeface="思源黑体 CN Bold" panose="020B0800000000000000" charset="-122"/>
              </a:rPr>
              <a:t>PS</a:t>
            </a:r>
            <a:endParaRPr lang="en-US" altLang="zh-CN" sz="3200" b="1" dirty="0">
              <a:solidFill>
                <a:schemeClr val="tx1">
                  <a:lumMod val="75000"/>
                  <a:lumOff val="25000"/>
                </a:schemeClr>
              </a:solidFill>
              <a:latin typeface="思源黑体 CN Bold" panose="020B0800000000000000" charset="-122"/>
              <a:ea typeface="思源黑体 CN Bold" panose="020B0800000000000000" charset="-122"/>
            </a:endParaRPr>
          </a:p>
        </p:txBody>
      </p:sp>
      <p:sp>
        <p:nvSpPr>
          <p:cNvPr id="53" name="矩形 52"/>
          <p:cNvSpPr/>
          <p:nvPr>
            <p:custDataLst>
              <p:tags r:id="rId21"/>
            </p:custDataLst>
          </p:nvPr>
        </p:nvSpPr>
        <p:spPr>
          <a:xfrm>
            <a:off x="1420223" y="793536"/>
            <a:ext cx="1694815" cy="275590"/>
          </a:xfrm>
          <a:prstGeom prst="rect">
            <a:avLst/>
          </a:prstGeom>
        </p:spPr>
        <p:txBody>
          <a:bodyPr wrap="none">
            <a:spAutoFit/>
          </a:bodyPr>
          <a:lstStyle/>
          <a:p>
            <a:pPr algn="l"/>
            <a:r>
              <a:rPr lang="en-US" altLang="zh-CN" sz="1200" b="1">
                <a:solidFill>
                  <a:schemeClr val="bg1">
                    <a:lumMod val="50000"/>
                  </a:schemeClr>
                </a:solidFill>
                <a:latin typeface="思源黑体 CN Light" panose="020B0300000000000000" charset="-122"/>
                <a:ea typeface="思源黑体 CN Light" panose="020B0300000000000000" charset="-122"/>
              </a:rPr>
              <a:t>Common Software PS</a:t>
            </a:r>
            <a:endParaRPr lang="en-US" altLang="zh-CN" sz="1200" b="1">
              <a:solidFill>
                <a:schemeClr val="bg1">
                  <a:lumMod val="50000"/>
                </a:schemeClr>
              </a:solidFill>
              <a:latin typeface="思源黑体 CN Light" panose="020B0300000000000000" charset="-122"/>
              <a:ea typeface="思源黑体 CN Light" panose="020B0300000000000000" charset="-122"/>
            </a:endParaRPr>
          </a:p>
        </p:txBody>
      </p:sp>
      <p:sp>
        <p:nvSpPr>
          <p:cNvPr id="67" name="文本框 66"/>
          <p:cNvSpPr txBox="1"/>
          <p:nvPr/>
        </p:nvSpPr>
        <p:spPr>
          <a:xfrm>
            <a:off x="9510395" y="3564890"/>
            <a:ext cx="2075180" cy="706755"/>
          </a:xfrm>
          <a:prstGeom prst="rect">
            <a:avLst/>
          </a:prstGeom>
          <a:noFill/>
        </p:spPr>
        <p:txBody>
          <a:bodyPr wrap="square" rtlCol="0">
            <a:spAutoFit/>
          </a:bodyPr>
          <a:p>
            <a:r>
              <a:rPr lang="zh-CN" altLang="en-US" sz="4000">
                <a:latin typeface="思源黑体 CN Bold" panose="020B0800000000000000" charset="-122"/>
                <a:ea typeface="思源黑体 CN Bold" panose="020B0800000000000000" charset="-122"/>
              </a:rPr>
              <a:t>等</a:t>
            </a:r>
            <a:r>
              <a:rPr lang="en-US" altLang="zh-CN" sz="4000">
                <a:latin typeface="思源黑体 CN Bold" panose="020B0800000000000000" charset="-122"/>
                <a:ea typeface="思源黑体 CN Bold" panose="020B0800000000000000" charset="-122"/>
              </a:rPr>
              <a:t>...</a:t>
            </a:r>
            <a:endParaRPr lang="en-US" altLang="zh-CN" sz="4000">
              <a:latin typeface="思源黑体 CN Bold" panose="020B0800000000000000" charset="-122"/>
              <a:ea typeface="思源黑体 CN Bold" panose="020B0800000000000000"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348105" y="3893185"/>
            <a:ext cx="8189595" cy="0"/>
          </a:xfrm>
          <a:prstGeom prst="line">
            <a:avLst/>
          </a:prstGeom>
          <a:noFill/>
          <a:ln w="12700">
            <a:solidFill>
              <a:srgbClr val="48A2A0"/>
            </a:solidFill>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p:nvPr/>
        </p:nvSpPr>
        <p:spPr>
          <a:xfrm>
            <a:off x="1253765" y="3799002"/>
            <a:ext cx="188536" cy="188536"/>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flipV="1">
            <a:off x="2422562"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flipV="1">
            <a:off x="4623218"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V="1">
            <a:off x="5811938"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V="1">
            <a:off x="7957730"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441337" y="3799002"/>
            <a:ext cx="188536" cy="188536"/>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3" idx="0"/>
          </p:cNvCxnSpPr>
          <p:nvPr/>
        </p:nvCxnSpPr>
        <p:spPr>
          <a:xfrm flipV="1">
            <a:off x="1348033" y="2336162"/>
            <a:ext cx="0" cy="1462840"/>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flipH="1" flipV="1">
            <a:off x="4673016" y="2336162"/>
            <a:ext cx="6866" cy="1505448"/>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flipH="1" flipV="1">
            <a:off x="8005538" y="2348251"/>
            <a:ext cx="1" cy="1493359"/>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flipV="1">
            <a:off x="9526080" y="3978013"/>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flipV="1">
            <a:off x="2469182" y="3949610"/>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H="1" flipV="1">
            <a:off x="5865938" y="3941822"/>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sp>
        <p:nvSpPr>
          <p:cNvPr id="15" name="矩形 14"/>
          <p:cNvSpPr/>
          <p:nvPr/>
        </p:nvSpPr>
        <p:spPr>
          <a:xfrm>
            <a:off x="1453868" y="2284502"/>
            <a:ext cx="2192845" cy="398780"/>
          </a:xfrm>
          <a:prstGeom prst="rect">
            <a:avLst/>
          </a:prstGeom>
        </p:spPr>
        <p:txBody>
          <a:bodyPr wrap="square">
            <a:spAutoFit/>
          </a:bodyPr>
          <a:lstStyle/>
          <a:p>
            <a:r>
              <a:rPr lang="en-US" altLang="zh-CN" sz="2000" b="1"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PS</a:t>
            </a:r>
            <a:r>
              <a:rPr lang="zh-CN" altLang="en-US" sz="2000" b="1"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常用单位</a:t>
            </a:r>
            <a:endParaRPr lang="zh-CN" altLang="en-US" sz="2000" b="1"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endParaRPr>
          </a:p>
        </p:txBody>
      </p:sp>
      <p:sp>
        <p:nvSpPr>
          <p:cNvPr id="16" name="矩形 15"/>
          <p:cNvSpPr/>
          <p:nvPr/>
        </p:nvSpPr>
        <p:spPr>
          <a:xfrm>
            <a:off x="1406243" y="2694891"/>
            <a:ext cx="2112798" cy="1198880"/>
          </a:xfrm>
          <a:prstGeom prst="rect">
            <a:avLst/>
          </a:prstGeom>
        </p:spPr>
        <p:txBody>
          <a:bodyPr wrap="square">
            <a:spAutoFit/>
          </a:bodyPr>
          <a:lstStyle/>
          <a:p>
            <a:r>
              <a:rPr lang="zh-CN" altLang="en-US" b="1" dirty="0" smtClean="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像素（</a:t>
            </a:r>
            <a:r>
              <a:rPr lang="en-US" altLang="zh-CN" b="1" dirty="0" smtClean="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PX</a:t>
            </a:r>
            <a:r>
              <a:rPr lang="zh-CN" altLang="en-US" dirty="0" smtClean="0">
                <a:solidFill>
                  <a:schemeClr val="tx1">
                    <a:lumMod val="75000"/>
                    <a:lumOff val="25000"/>
                  </a:schemeClr>
                </a:solidFill>
              </a:rPr>
              <a:t>）</a:t>
            </a:r>
            <a:r>
              <a:rPr lang="en-US" altLang="zh-CN" dirty="0" smtClean="0">
                <a:solidFill>
                  <a:schemeClr val="tx1">
                    <a:lumMod val="75000"/>
                    <a:lumOff val="25000"/>
                  </a:schemeClr>
                </a:solidFill>
              </a:rPr>
              <a:t>,</a:t>
            </a:r>
            <a:r>
              <a:rPr lang="zh-CN" altLang="en-US" dirty="0" smtClean="0">
                <a:solidFill>
                  <a:schemeClr val="tx1">
                    <a:lumMod val="75000"/>
                    <a:lumOff val="25000"/>
                  </a:schemeClr>
                </a:solidFill>
              </a:rPr>
              <a:t>像素是构成图片的基本的元素也是</a:t>
            </a:r>
            <a:r>
              <a:rPr lang="en-US" altLang="zh-CN" dirty="0" smtClean="0">
                <a:solidFill>
                  <a:schemeClr val="tx1">
                    <a:lumMod val="75000"/>
                    <a:lumOff val="25000"/>
                  </a:schemeClr>
                </a:solidFill>
              </a:rPr>
              <a:t>ps</a:t>
            </a:r>
            <a:r>
              <a:rPr lang="zh-CN" altLang="en-US" dirty="0" smtClean="0">
                <a:solidFill>
                  <a:schemeClr val="tx1">
                    <a:lumMod val="75000"/>
                    <a:lumOff val="25000"/>
                  </a:schemeClr>
                </a:solidFill>
              </a:rPr>
              <a:t>软件的基本单位</a:t>
            </a:r>
            <a:r>
              <a:rPr lang="en-US" altLang="zh-CN" sz="1200" dirty="0" smtClean="0">
                <a:solidFill>
                  <a:schemeClr val="tx1">
                    <a:lumMod val="75000"/>
                    <a:lumOff val="25000"/>
                  </a:schemeClr>
                </a:solidFill>
              </a:rPr>
              <a:t> </a:t>
            </a:r>
            <a:endParaRPr lang="zh-CN" altLang="en-US" sz="1200" dirty="0">
              <a:solidFill>
                <a:schemeClr val="tx1">
                  <a:lumMod val="75000"/>
                  <a:lumOff val="25000"/>
                </a:schemeClr>
              </a:solidFill>
            </a:endParaRPr>
          </a:p>
        </p:txBody>
      </p:sp>
      <p:sp>
        <p:nvSpPr>
          <p:cNvPr id="17" name="矩形 16"/>
          <p:cNvSpPr/>
          <p:nvPr/>
        </p:nvSpPr>
        <p:spPr>
          <a:xfrm>
            <a:off x="4866437" y="2284502"/>
            <a:ext cx="2486786" cy="398780"/>
          </a:xfrm>
          <a:prstGeom prst="rect">
            <a:avLst/>
          </a:prstGeom>
        </p:spPr>
        <p:txBody>
          <a:bodyPr wrap="square">
            <a:spAutoFit/>
          </a:bodyPr>
          <a:lstStyle/>
          <a:p>
            <a:r>
              <a:rPr lang="en-US" altLang="zh-CN"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PS</a:t>
            </a:r>
            <a:r>
              <a:rPr lang="zh-CN" altLang="en-US"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常用图片格式</a:t>
            </a:r>
            <a:endParaRPr lang="zh-CN" altLang="en-US"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endParaRPr>
          </a:p>
        </p:txBody>
      </p:sp>
      <p:sp>
        <p:nvSpPr>
          <p:cNvPr id="18" name="矩形 17"/>
          <p:cNvSpPr/>
          <p:nvPr/>
        </p:nvSpPr>
        <p:spPr>
          <a:xfrm>
            <a:off x="4847590" y="2694940"/>
            <a:ext cx="3090545" cy="1198880"/>
          </a:xfrm>
          <a:prstGeom prst="rect">
            <a:avLst/>
          </a:prstGeom>
        </p:spPr>
        <p:txBody>
          <a:bodyPr wrap="square">
            <a:spAutoFit/>
          </a:bodyPr>
          <a:lstStyle/>
          <a:p>
            <a:r>
              <a:rPr lang="zh-CN" dirty="0">
                <a:solidFill>
                  <a:schemeClr val="tx1">
                    <a:lumMod val="75000"/>
                    <a:lumOff val="25000"/>
                  </a:schemeClr>
                </a:solidFill>
              </a:rPr>
              <a:t>在</a:t>
            </a:r>
            <a:r>
              <a:rPr lang="en-US" altLang="zh-CN" dirty="0">
                <a:solidFill>
                  <a:schemeClr val="tx1">
                    <a:lumMod val="75000"/>
                    <a:lumOff val="25000"/>
                  </a:schemeClr>
                </a:solidFill>
              </a:rPr>
              <a:t>PS</a:t>
            </a:r>
            <a:r>
              <a:rPr lang="zh-CN" altLang="en-US" dirty="0">
                <a:solidFill>
                  <a:schemeClr val="tx1">
                    <a:lumMod val="75000"/>
                    <a:lumOff val="25000"/>
                  </a:schemeClr>
                </a:solidFill>
              </a:rPr>
              <a:t>中图片的存储格式决定其种场景根据不同的使用情况设置不同的格式常用的格式为：</a:t>
            </a:r>
            <a:r>
              <a:rPr lang="en-US" altLang="zh-CN" dirty="0">
                <a:solidFill>
                  <a:schemeClr val="tx1">
                    <a:lumMod val="75000"/>
                    <a:lumOff val="25000"/>
                  </a:schemeClr>
                </a:solidFill>
              </a:rPr>
              <a:t>JPEG</a:t>
            </a:r>
            <a:endParaRPr lang="en-US" altLang="zh-CN" dirty="0">
              <a:solidFill>
                <a:schemeClr val="tx1">
                  <a:lumMod val="75000"/>
                  <a:lumOff val="25000"/>
                </a:schemeClr>
              </a:solidFill>
            </a:endParaRPr>
          </a:p>
        </p:txBody>
      </p:sp>
      <p:sp>
        <p:nvSpPr>
          <p:cNvPr id="19" name="矩形 18"/>
          <p:cNvSpPr/>
          <p:nvPr/>
        </p:nvSpPr>
        <p:spPr>
          <a:xfrm>
            <a:off x="8279006" y="2284502"/>
            <a:ext cx="2231881" cy="398780"/>
          </a:xfrm>
          <a:prstGeom prst="rect">
            <a:avLst/>
          </a:prstGeom>
        </p:spPr>
        <p:txBody>
          <a:bodyPr wrap="square">
            <a:spAutoFit/>
          </a:bodyPr>
          <a:lstStyle/>
          <a:p>
            <a:r>
              <a:rPr lang="en-US" altLang="zh-CN"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PS</a:t>
            </a:r>
            <a:r>
              <a:rPr lang="zh-CN" altLang="en-US"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图层</a:t>
            </a:r>
            <a:endParaRPr lang="zh-CN" altLang="en-US"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endParaRPr>
          </a:p>
        </p:txBody>
      </p:sp>
      <p:sp>
        <p:nvSpPr>
          <p:cNvPr id="20" name="矩形 19"/>
          <p:cNvSpPr/>
          <p:nvPr/>
        </p:nvSpPr>
        <p:spPr>
          <a:xfrm>
            <a:off x="8279006" y="2694891"/>
            <a:ext cx="2112798" cy="922020"/>
          </a:xfrm>
          <a:prstGeom prst="rect">
            <a:avLst/>
          </a:prstGeom>
        </p:spPr>
        <p:txBody>
          <a:bodyPr wrap="square">
            <a:spAutoFit/>
          </a:bodyPr>
          <a:lstStyle/>
          <a:p>
            <a:r>
              <a:rPr 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图层是</a:t>
            </a:r>
            <a:r>
              <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PS</a:t>
            </a:r>
            <a:r>
              <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的灵魂内容用好图层就可解决很多问题</a:t>
            </a:r>
            <a:endPar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21" name="矩形 20"/>
          <p:cNvSpPr/>
          <p:nvPr/>
        </p:nvSpPr>
        <p:spPr>
          <a:xfrm>
            <a:off x="2584450" y="4177665"/>
            <a:ext cx="2573020" cy="398780"/>
          </a:xfrm>
          <a:prstGeom prst="rect">
            <a:avLst/>
          </a:prstGeom>
        </p:spPr>
        <p:txBody>
          <a:bodyPr wrap="square">
            <a:spAutoFit/>
          </a:bodyPr>
          <a:lstStyle/>
          <a:p>
            <a:r>
              <a:rPr lang="en-US" altLang="zh-CN"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PS</a:t>
            </a:r>
            <a:r>
              <a:rPr lang="zh-CN" altLang="en-US"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中常用的颜色格式</a:t>
            </a:r>
            <a:endParaRPr lang="zh-CN" altLang="en-US"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endParaRPr>
          </a:p>
        </p:txBody>
      </p:sp>
      <p:sp>
        <p:nvSpPr>
          <p:cNvPr id="22" name="矩形 21"/>
          <p:cNvSpPr/>
          <p:nvPr/>
        </p:nvSpPr>
        <p:spPr>
          <a:xfrm>
            <a:off x="2593975" y="4550410"/>
            <a:ext cx="2402205" cy="922020"/>
          </a:xfrm>
          <a:prstGeom prst="rect">
            <a:avLst/>
          </a:prstGeom>
        </p:spPr>
        <p:txBody>
          <a:bodyPr wrap="square">
            <a:spAutoFit/>
          </a:bodyPr>
          <a:lstStyle/>
          <a:p>
            <a:r>
              <a:rPr 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在</a:t>
            </a:r>
            <a:r>
              <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PS</a:t>
            </a:r>
            <a:r>
              <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中常用的颜色格式为</a:t>
            </a:r>
            <a:r>
              <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RGB</a:t>
            </a:r>
            <a:r>
              <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它决定图片的显示色彩和环境</a:t>
            </a:r>
            <a:endPar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23" name="矩形 22"/>
          <p:cNvSpPr/>
          <p:nvPr/>
        </p:nvSpPr>
        <p:spPr>
          <a:xfrm>
            <a:off x="6096000" y="4177976"/>
            <a:ext cx="2383932" cy="398780"/>
          </a:xfrm>
          <a:prstGeom prst="rect">
            <a:avLst/>
          </a:prstGeom>
        </p:spPr>
        <p:txBody>
          <a:bodyPr wrap="square">
            <a:spAutoFit/>
          </a:bodyPr>
          <a:lstStyle/>
          <a:p>
            <a:r>
              <a:rPr lang="en-US" altLang="zh-CN"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PS</a:t>
            </a:r>
            <a:r>
              <a:rPr lang="zh-CN" altLang="en-US"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rPr>
              <a:t>好习惯养成</a:t>
            </a:r>
            <a:endParaRPr lang="zh-CN" altLang="en-US" sz="2000" dirty="0" smtClean="0">
              <a:solidFill>
                <a:srgbClr val="48A2A0"/>
              </a:solidFill>
              <a:effectLst/>
              <a:latin typeface="思源黑体 CN Bold" panose="020B0800000000000000" charset="-122"/>
              <a:ea typeface="思源黑体 CN Bold" panose="020B0800000000000000" charset="-122"/>
              <a:cs typeface="思源黑体 CN Bold" panose="020B0800000000000000" charset="-122"/>
            </a:endParaRPr>
          </a:p>
        </p:txBody>
      </p:sp>
      <p:sp>
        <p:nvSpPr>
          <p:cNvPr id="24" name="矩形 23"/>
          <p:cNvSpPr/>
          <p:nvPr/>
        </p:nvSpPr>
        <p:spPr>
          <a:xfrm>
            <a:off x="6096000" y="4531360"/>
            <a:ext cx="3345180" cy="1198880"/>
          </a:xfrm>
          <a:prstGeom prst="rect">
            <a:avLst/>
          </a:prstGeom>
        </p:spPr>
        <p:txBody>
          <a:bodyPr wrap="square">
            <a:spAutoFit/>
          </a:bodyPr>
          <a:lstStyle/>
          <a:p>
            <a:r>
              <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1.</a:t>
            </a:r>
            <a:r>
              <a:rPr 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养生使用快捷键的习惯</a:t>
            </a:r>
            <a:endParaRPr 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a:p>
            <a:r>
              <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2.</a:t>
            </a:r>
            <a:r>
              <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养成及时修改图层名字的习惯</a:t>
            </a:r>
            <a:endPar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a:p>
            <a:r>
              <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3.</a:t>
            </a:r>
            <a:r>
              <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养成步步新建图层</a:t>
            </a:r>
            <a:endPar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a:p>
            <a:r>
              <a:rPr lang="en-US" altLang="zh-CN"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4.</a:t>
            </a:r>
            <a:r>
              <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养成同类内容编组的习惯</a:t>
            </a:r>
            <a:endParaRPr lang="zh-CN" altLang="en-US"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27" name="文本框 26"/>
          <p:cNvSpPr txBox="1"/>
          <p:nvPr/>
        </p:nvSpPr>
        <p:spPr>
          <a:xfrm>
            <a:off x="981878" y="2314742"/>
            <a:ext cx="303530" cy="368300"/>
          </a:xfrm>
          <a:prstGeom prst="rect">
            <a:avLst/>
          </a:prstGeom>
          <a:noFill/>
        </p:spPr>
        <p:txBody>
          <a:bodyPr wrap="none" rtlCol="0">
            <a:spAutoFit/>
          </a:bodyPr>
          <a:lstStyle/>
          <a:p>
            <a:r>
              <a:rPr lang="en-US" dirty="0" smtClean="0">
                <a:solidFill>
                  <a:srgbClr val="6C92C0"/>
                </a:solidFill>
              </a:rPr>
              <a:t>1</a:t>
            </a:r>
            <a:endParaRPr lang="en-US" dirty="0">
              <a:solidFill>
                <a:srgbClr val="6C92C0"/>
              </a:solidFill>
            </a:endParaRPr>
          </a:p>
        </p:txBody>
      </p:sp>
      <p:sp>
        <p:nvSpPr>
          <p:cNvPr id="28" name="文本框 27"/>
          <p:cNvSpPr txBox="1"/>
          <p:nvPr/>
        </p:nvSpPr>
        <p:spPr>
          <a:xfrm>
            <a:off x="2107702" y="4965228"/>
            <a:ext cx="303530" cy="368300"/>
          </a:xfrm>
          <a:prstGeom prst="rect">
            <a:avLst/>
          </a:prstGeom>
          <a:noFill/>
        </p:spPr>
        <p:txBody>
          <a:bodyPr wrap="none" rtlCol="0">
            <a:spAutoFit/>
          </a:bodyPr>
          <a:lstStyle/>
          <a:p>
            <a:r>
              <a:rPr lang="en-US" altLang="zh-CN" dirty="0" smtClean="0">
                <a:solidFill>
                  <a:srgbClr val="6C92C0"/>
                </a:solidFill>
              </a:rPr>
              <a:t>4</a:t>
            </a:r>
            <a:endParaRPr lang="zh-CN" altLang="en-US" dirty="0">
              <a:solidFill>
                <a:srgbClr val="6C92C0"/>
              </a:solidFill>
            </a:endParaRPr>
          </a:p>
        </p:txBody>
      </p:sp>
      <p:sp>
        <p:nvSpPr>
          <p:cNvPr id="29" name="文本框 28"/>
          <p:cNvSpPr txBox="1"/>
          <p:nvPr/>
        </p:nvSpPr>
        <p:spPr>
          <a:xfrm>
            <a:off x="5500520" y="4965228"/>
            <a:ext cx="303530" cy="368300"/>
          </a:xfrm>
          <a:prstGeom prst="rect">
            <a:avLst/>
          </a:prstGeom>
          <a:noFill/>
        </p:spPr>
        <p:txBody>
          <a:bodyPr wrap="none" rtlCol="0">
            <a:spAutoFit/>
          </a:bodyPr>
          <a:lstStyle/>
          <a:p>
            <a:r>
              <a:rPr lang="en-US" dirty="0" smtClean="0">
                <a:solidFill>
                  <a:srgbClr val="6C92C0"/>
                </a:solidFill>
              </a:rPr>
              <a:t>5</a:t>
            </a:r>
            <a:endParaRPr lang="en-US" dirty="0">
              <a:solidFill>
                <a:srgbClr val="6C92C0"/>
              </a:solidFill>
            </a:endParaRPr>
          </a:p>
        </p:txBody>
      </p:sp>
      <p:sp>
        <p:nvSpPr>
          <p:cNvPr id="30" name="文本框 29"/>
          <p:cNvSpPr txBox="1"/>
          <p:nvPr/>
        </p:nvSpPr>
        <p:spPr>
          <a:xfrm>
            <a:off x="4309699" y="2314742"/>
            <a:ext cx="303530" cy="368300"/>
          </a:xfrm>
          <a:prstGeom prst="rect">
            <a:avLst/>
          </a:prstGeom>
          <a:noFill/>
        </p:spPr>
        <p:txBody>
          <a:bodyPr wrap="none" rtlCol="0">
            <a:spAutoFit/>
          </a:bodyPr>
          <a:lstStyle/>
          <a:p>
            <a:r>
              <a:rPr lang="en-US" dirty="0" smtClean="0">
                <a:solidFill>
                  <a:srgbClr val="6C92C0"/>
                </a:solidFill>
              </a:rPr>
              <a:t>2</a:t>
            </a:r>
            <a:endParaRPr lang="en-US" dirty="0">
              <a:solidFill>
                <a:srgbClr val="6C92C0"/>
              </a:solidFill>
            </a:endParaRPr>
          </a:p>
        </p:txBody>
      </p:sp>
      <p:sp>
        <p:nvSpPr>
          <p:cNvPr id="31" name="文本框 30"/>
          <p:cNvSpPr txBox="1"/>
          <p:nvPr/>
        </p:nvSpPr>
        <p:spPr>
          <a:xfrm>
            <a:off x="7664146" y="2305217"/>
            <a:ext cx="303530" cy="368300"/>
          </a:xfrm>
          <a:prstGeom prst="rect">
            <a:avLst/>
          </a:prstGeom>
          <a:noFill/>
        </p:spPr>
        <p:txBody>
          <a:bodyPr wrap="none" rtlCol="0">
            <a:spAutoFit/>
          </a:bodyPr>
          <a:lstStyle/>
          <a:p>
            <a:r>
              <a:rPr lang="en-US" dirty="0" smtClean="0">
                <a:solidFill>
                  <a:srgbClr val="6C92C0"/>
                </a:solidFill>
              </a:rPr>
              <a:t>3</a:t>
            </a:r>
            <a:endParaRPr lang="en-US" dirty="0">
              <a:solidFill>
                <a:srgbClr val="6C92C0"/>
              </a:solidFill>
            </a:endParaRPr>
          </a:p>
        </p:txBody>
      </p:sp>
      <p:sp>
        <p:nvSpPr>
          <p:cNvPr id="33" name="椭圆 32"/>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44023" y="448348"/>
            <a:ext cx="2621280" cy="1076325"/>
          </a:xfrm>
          <a:prstGeom prst="rect">
            <a:avLst/>
          </a:prstGeom>
        </p:spPr>
        <p:txBody>
          <a:bodyPr wrap="none">
            <a:spAutoFit/>
          </a:bodyPr>
          <a:lstStyle/>
          <a:p>
            <a:pPr algn="l"/>
            <a:r>
              <a:rPr lang="zh-CN" sz="3200" b="1" dirty="0">
                <a:solidFill>
                  <a:schemeClr val="tx1">
                    <a:lumMod val="75000"/>
                    <a:lumOff val="25000"/>
                  </a:schemeClr>
                </a:solidFill>
                <a:latin typeface="思源黑体 CN Bold" panose="020B0800000000000000" charset="-122"/>
                <a:ea typeface="思源黑体 CN Bold" panose="020B0800000000000000" charset="-122"/>
                <a:sym typeface="+mn-ea"/>
              </a:rPr>
              <a:t>基础知识梳理</a:t>
            </a:r>
            <a:endParaRPr lang="zh-CN" sz="3200" b="1" dirty="0">
              <a:solidFill>
                <a:schemeClr val="tx1">
                  <a:lumMod val="75000"/>
                  <a:lumOff val="25000"/>
                </a:schemeClr>
              </a:solidFill>
              <a:latin typeface="思源黑体 CN Bold" panose="020B0800000000000000" charset="-122"/>
              <a:ea typeface="思源黑体 CN Bold" panose="020B0800000000000000" charset="-122"/>
            </a:endParaRPr>
          </a:p>
          <a:p>
            <a:endParaRPr lang="zh-CN" sz="3200" b="1" dirty="0">
              <a:solidFill>
                <a:schemeClr val="tx1">
                  <a:lumMod val="75000"/>
                  <a:lumOff val="25000"/>
                </a:schemeClr>
              </a:solidFill>
              <a:latin typeface="思源黑体 CN Bold" panose="020B0800000000000000" charset="-122"/>
              <a:ea typeface="思源黑体 CN Bold" panose="020B0800000000000000" charset="-122"/>
            </a:endParaRPr>
          </a:p>
        </p:txBody>
      </p:sp>
      <p:sp>
        <p:nvSpPr>
          <p:cNvPr id="36" name="矩形 35"/>
          <p:cNvSpPr/>
          <p:nvPr/>
        </p:nvSpPr>
        <p:spPr>
          <a:xfrm>
            <a:off x="1441813" y="1031661"/>
            <a:ext cx="1895475" cy="275590"/>
          </a:xfrm>
          <a:prstGeom prst="rect">
            <a:avLst/>
          </a:prstGeom>
        </p:spPr>
        <p:txBody>
          <a:bodyPr wrap="none">
            <a:spAutoFit/>
          </a:bodyPr>
          <a:lstStyle/>
          <a:p>
            <a:pPr algn="l"/>
            <a:r>
              <a:rPr lang="en-US" altLang="zh-CN" sz="1200">
                <a:solidFill>
                  <a:schemeClr val="bg1">
                    <a:lumMod val="50000"/>
                  </a:schemeClr>
                </a:solidFill>
                <a:latin typeface="思源黑体 CN Light" panose="020B0300000000000000" charset="-122"/>
                <a:ea typeface="思源黑体 CN Light" panose="020B0300000000000000" charset="-122"/>
              </a:rPr>
              <a:t>Carding basic knowledge</a:t>
            </a:r>
            <a:endParaRPr lang="en-US" altLang="zh-CN" sz="1200">
              <a:solidFill>
                <a:schemeClr val="bg1">
                  <a:lumMod val="50000"/>
                </a:schemeClr>
              </a:solidFill>
              <a:latin typeface="思源黑体 CN Light" panose="020B0300000000000000" charset="-122"/>
              <a:ea typeface="思源黑体 CN Light" panose="020B0300000000000000"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56640" y="3220720"/>
            <a:ext cx="2479040" cy="2479040"/>
          </a:xfrm>
          <a:prstGeom prst="ellipse">
            <a:avLst/>
          </a:prstGeom>
          <a:solidFill>
            <a:srgbClr val="0070C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007360" y="3220720"/>
            <a:ext cx="2479040" cy="247904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031365" y="1690053"/>
            <a:ext cx="2479040" cy="24790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863604" y="2050511"/>
            <a:ext cx="1605280" cy="521970"/>
          </a:xfrm>
          <a:prstGeom prst="rect">
            <a:avLst/>
          </a:prstGeom>
          <a:noFill/>
        </p:spPr>
        <p:txBody>
          <a:bodyPr wrap="none" rtlCol="0">
            <a:spAutoFit/>
          </a:bodyPr>
          <a:lstStyle>
            <a:defPPr>
              <a:defRPr lang="zh-CN"/>
            </a:defPPr>
            <a:lvl1pPr>
              <a:defRPr sz="2800">
                <a:solidFill>
                  <a:srgbClr val="48A2A0"/>
                </a:solidFill>
              </a:defRPr>
            </a:lvl1pPr>
          </a:lstStyle>
          <a:p>
            <a:r>
              <a:rPr lang="zh-CN" dirty="0">
                <a:latin typeface="思源黑体 CN Bold" panose="020B0800000000000000" charset="-122"/>
                <a:ea typeface="思源黑体 CN Bold" panose="020B0800000000000000" charset="-122"/>
              </a:rPr>
              <a:t>图层面板</a:t>
            </a:r>
            <a:endParaRPr lang="zh-CN" dirty="0">
              <a:latin typeface="思源黑体 CN Bold" panose="020B0800000000000000" charset="-122"/>
              <a:ea typeface="思源黑体 CN Bold" panose="020B0800000000000000" charset="-122"/>
            </a:endParaRPr>
          </a:p>
        </p:txBody>
      </p:sp>
      <p:sp>
        <p:nvSpPr>
          <p:cNvPr id="13" name="矩形 12"/>
          <p:cNvSpPr/>
          <p:nvPr/>
        </p:nvSpPr>
        <p:spPr>
          <a:xfrm>
            <a:off x="5796280" y="3860800"/>
            <a:ext cx="2713990" cy="603885"/>
          </a:xfrm>
          <a:prstGeom prst="rect">
            <a:avLst/>
          </a:prstGeom>
        </p:spPr>
        <p:txBody>
          <a:bodyPr wrap="square">
            <a:spAutoFit/>
          </a:bodyPr>
          <a:lstStyle/>
          <a:p>
            <a:pPr fontAlgn="auto">
              <a:lnSpc>
                <a:spcPts val="2000"/>
              </a:lnSpc>
            </a:pPr>
            <a:r>
              <a:rPr 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rPr>
              <a:t>PS</a:t>
            </a:r>
            <a:r>
              <a:rPr lang="zh-CN" alt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rPr>
              <a:t>软件中所有的窗口命令存放处在</a:t>
            </a:r>
            <a:r>
              <a:rPr lang="en-US" altLang="zh-CN" b="1" dirty="0">
                <a:solidFill>
                  <a:srgbClr val="4D402B"/>
                </a:solidFill>
                <a:latin typeface="思源黑体 CN Light" panose="020B0300000000000000" charset="-122"/>
                <a:ea typeface="思源黑体 CN Light" panose="020B0300000000000000" charset="-122"/>
                <a:cs typeface="思源黑体 CN Light" panose="020B0300000000000000" charset="-122"/>
              </a:rPr>
              <a:t>PS</a:t>
            </a:r>
            <a:r>
              <a:rPr lang="zh-CN" alt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rPr>
              <a:t>最上方</a:t>
            </a:r>
            <a:endParaRPr lang="zh-CN" alt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4" name="文本框 13"/>
          <p:cNvSpPr txBox="1"/>
          <p:nvPr/>
        </p:nvSpPr>
        <p:spPr>
          <a:xfrm>
            <a:off x="5796530" y="3329315"/>
            <a:ext cx="1249680" cy="521970"/>
          </a:xfrm>
          <a:prstGeom prst="rect">
            <a:avLst/>
          </a:prstGeom>
          <a:noFill/>
        </p:spPr>
        <p:txBody>
          <a:bodyPr wrap="none" rtlCol="0">
            <a:spAutoFit/>
          </a:bodyPr>
          <a:lstStyle/>
          <a:p>
            <a:r>
              <a:rPr lang="zh-CN" sz="2800" dirty="0" smtClean="0">
                <a:solidFill>
                  <a:srgbClr val="48A2A0"/>
                </a:solidFill>
                <a:latin typeface="思源黑体 CN Bold" panose="020B0800000000000000" charset="-122"/>
                <a:ea typeface="思源黑体 CN Bold" panose="020B0800000000000000" charset="-122"/>
              </a:rPr>
              <a:t>菜单栏</a:t>
            </a:r>
            <a:endParaRPr lang="zh-CN" sz="2800" dirty="0">
              <a:solidFill>
                <a:srgbClr val="48A2A0"/>
              </a:solidFill>
              <a:latin typeface="思源黑体 CN Bold" panose="020B0800000000000000" charset="-122"/>
              <a:ea typeface="思源黑体 CN Bold" panose="020B0800000000000000" charset="-122"/>
            </a:endParaRPr>
          </a:p>
        </p:txBody>
      </p:sp>
      <p:sp>
        <p:nvSpPr>
          <p:cNvPr id="16" name="矩形 15"/>
          <p:cNvSpPr/>
          <p:nvPr/>
        </p:nvSpPr>
        <p:spPr>
          <a:xfrm>
            <a:off x="8804275" y="3813810"/>
            <a:ext cx="2991485" cy="860425"/>
          </a:xfrm>
          <a:prstGeom prst="rect">
            <a:avLst/>
          </a:prstGeom>
        </p:spPr>
        <p:txBody>
          <a:bodyPr wrap="square">
            <a:spAutoFit/>
          </a:bodyPr>
          <a:lstStyle/>
          <a:p>
            <a:pPr fontAlgn="auto">
              <a:lnSpc>
                <a:spcPts val="2000"/>
              </a:lnSpc>
            </a:pPr>
            <a:r>
              <a:rPr 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rPr>
              <a:t>PS</a:t>
            </a:r>
            <a:r>
              <a:rPr lang="zh-CN" alt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rPr>
              <a:t>工具的属性设置栏位于菜单栏下面每个工具在使用时不同情况设置不同的参数</a:t>
            </a:r>
            <a:endParaRPr lang="zh-CN" alt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7" name="文本框 16"/>
          <p:cNvSpPr txBox="1"/>
          <p:nvPr/>
        </p:nvSpPr>
        <p:spPr>
          <a:xfrm>
            <a:off x="8803890" y="3329315"/>
            <a:ext cx="1960880" cy="521970"/>
          </a:xfrm>
          <a:prstGeom prst="rect">
            <a:avLst/>
          </a:prstGeom>
          <a:noFill/>
        </p:spPr>
        <p:txBody>
          <a:bodyPr wrap="none" rtlCol="0">
            <a:spAutoFit/>
          </a:bodyPr>
          <a:lstStyle>
            <a:defPPr>
              <a:defRPr lang="zh-CN"/>
            </a:defPPr>
            <a:lvl1pPr>
              <a:defRPr sz="2800">
                <a:solidFill>
                  <a:srgbClr val="48A2A0"/>
                </a:solidFill>
              </a:defRPr>
            </a:lvl1pPr>
          </a:lstStyle>
          <a:p>
            <a:r>
              <a:rPr lang="zh-CN" dirty="0">
                <a:latin typeface="思源黑体 CN Bold" panose="020B0800000000000000" charset="-122"/>
                <a:ea typeface="思源黑体 CN Bold" panose="020B0800000000000000" charset="-122"/>
              </a:rPr>
              <a:t>工具属性栏</a:t>
            </a:r>
            <a:endParaRPr lang="zh-CN" dirty="0">
              <a:latin typeface="思源黑体 CN Bold" panose="020B0800000000000000" charset="-122"/>
              <a:ea typeface="思源黑体 CN Bold" panose="020B0800000000000000" charset="-122"/>
            </a:endParaRPr>
          </a:p>
        </p:txBody>
      </p:sp>
      <p:sp>
        <p:nvSpPr>
          <p:cNvPr id="19" name="矩形 18"/>
          <p:cNvSpPr/>
          <p:nvPr/>
        </p:nvSpPr>
        <p:spPr>
          <a:xfrm>
            <a:off x="5796530" y="5233075"/>
            <a:ext cx="2454410" cy="1116965"/>
          </a:xfrm>
          <a:prstGeom prst="rect">
            <a:avLst/>
          </a:prstGeom>
        </p:spPr>
        <p:txBody>
          <a:bodyPr wrap="square">
            <a:spAutoFit/>
          </a:bodyPr>
          <a:lstStyle/>
          <a:p>
            <a:pPr fontAlgn="auto">
              <a:lnSpc>
                <a:spcPts val="2000"/>
              </a:lnSpc>
            </a:pPr>
            <a:r>
              <a:rPr lang="zh-CN" b="1" dirty="0">
                <a:solidFill>
                  <a:srgbClr val="4D402B"/>
                </a:solidFill>
                <a:latin typeface="思源黑体 CN Light" panose="020B0300000000000000" charset="-122"/>
                <a:ea typeface="思源黑体 CN Light" panose="020B0300000000000000" charset="-122"/>
              </a:rPr>
              <a:t>展示图片最终效果的位置也是在作图过程中修改和完善图片的位置</a:t>
            </a:r>
            <a:endParaRPr lang="zh-CN" b="1" dirty="0">
              <a:latin typeface="思源黑体 CN Light" panose="020B0300000000000000" charset="-122"/>
              <a:ea typeface="思源黑体 CN Light" panose="020B0300000000000000" charset="-122"/>
            </a:endParaRPr>
          </a:p>
        </p:txBody>
      </p:sp>
      <p:sp>
        <p:nvSpPr>
          <p:cNvPr id="20" name="文本框 19"/>
          <p:cNvSpPr txBox="1"/>
          <p:nvPr/>
        </p:nvSpPr>
        <p:spPr>
          <a:xfrm>
            <a:off x="5796530" y="4784735"/>
            <a:ext cx="1249680" cy="521970"/>
          </a:xfrm>
          <a:prstGeom prst="rect">
            <a:avLst/>
          </a:prstGeom>
          <a:noFill/>
        </p:spPr>
        <p:txBody>
          <a:bodyPr wrap="none" rtlCol="0">
            <a:spAutoFit/>
          </a:bodyPr>
          <a:lstStyle>
            <a:defPPr>
              <a:defRPr lang="zh-CN"/>
            </a:defPPr>
            <a:lvl1pPr>
              <a:defRPr sz="2800">
                <a:solidFill>
                  <a:srgbClr val="48A2A0"/>
                </a:solidFill>
              </a:defRPr>
            </a:lvl1pPr>
          </a:lstStyle>
          <a:p>
            <a:r>
              <a:rPr lang="zh-CN" altLang="en-US" dirty="0">
                <a:latin typeface="思源黑体 CN Bold" panose="020B0800000000000000" charset="-122"/>
                <a:ea typeface="思源黑体 CN Bold" panose="020B0800000000000000" charset="-122"/>
              </a:rPr>
              <a:t>工作区</a:t>
            </a:r>
            <a:endParaRPr lang="zh-CN" altLang="en-US" dirty="0">
              <a:latin typeface="思源黑体 CN Bold" panose="020B0800000000000000" charset="-122"/>
              <a:ea typeface="思源黑体 CN Bold" panose="020B0800000000000000" charset="-122"/>
            </a:endParaRPr>
          </a:p>
        </p:txBody>
      </p:sp>
      <p:sp>
        <p:nvSpPr>
          <p:cNvPr id="22" name="矩形 21"/>
          <p:cNvSpPr/>
          <p:nvPr/>
        </p:nvSpPr>
        <p:spPr>
          <a:xfrm>
            <a:off x="8803890" y="5233075"/>
            <a:ext cx="2454410" cy="603885"/>
          </a:xfrm>
          <a:prstGeom prst="rect">
            <a:avLst/>
          </a:prstGeom>
        </p:spPr>
        <p:txBody>
          <a:bodyPr wrap="square">
            <a:spAutoFit/>
          </a:bodyPr>
          <a:lstStyle/>
          <a:p>
            <a:pPr fontAlgn="auto">
              <a:lnSpc>
                <a:spcPts val="2000"/>
              </a:lnSpc>
            </a:pPr>
            <a:r>
              <a:rPr 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rPr>
              <a:t>PS </a:t>
            </a:r>
            <a:r>
              <a:rPr lang="zh-CN" alt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rPr>
              <a:t>工具的存放位置位于</a:t>
            </a:r>
            <a:r>
              <a:rPr lang="en-US" altLang="zh-CN" b="1" dirty="0">
                <a:solidFill>
                  <a:srgbClr val="4D402B"/>
                </a:solidFill>
                <a:latin typeface="思源黑体 CN Light" panose="020B0300000000000000" charset="-122"/>
                <a:ea typeface="思源黑体 CN Light" panose="020B0300000000000000" charset="-122"/>
                <a:cs typeface="思源黑体 CN Light" panose="020B0300000000000000" charset="-122"/>
              </a:rPr>
              <a:t>PS</a:t>
            </a:r>
            <a:r>
              <a:rPr lang="zh-CN" alt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rPr>
              <a:t>的最左边</a:t>
            </a:r>
            <a:endParaRPr lang="zh-CN" altLang="en-US" b="1" dirty="0">
              <a:solidFill>
                <a:srgbClr val="4D402B"/>
              </a:solidFill>
              <a:latin typeface="思源黑体 CN Light" panose="020B0300000000000000" charset="-122"/>
              <a:ea typeface="思源黑体 CN Light" panose="020B0300000000000000" charset="-122"/>
              <a:cs typeface="思源黑体 CN Light" panose="020B0300000000000000" charset="-122"/>
            </a:endParaRPr>
          </a:p>
        </p:txBody>
      </p:sp>
      <p:sp>
        <p:nvSpPr>
          <p:cNvPr id="23" name="文本框 22"/>
          <p:cNvSpPr txBox="1"/>
          <p:nvPr/>
        </p:nvSpPr>
        <p:spPr>
          <a:xfrm>
            <a:off x="8803890" y="4784735"/>
            <a:ext cx="1249680" cy="521970"/>
          </a:xfrm>
          <a:prstGeom prst="rect">
            <a:avLst/>
          </a:prstGeom>
          <a:noFill/>
        </p:spPr>
        <p:txBody>
          <a:bodyPr wrap="none" rtlCol="0">
            <a:spAutoFit/>
          </a:bodyPr>
          <a:lstStyle>
            <a:defPPr>
              <a:defRPr lang="zh-CN"/>
            </a:defPPr>
            <a:lvl1pPr>
              <a:defRPr sz="2800">
                <a:solidFill>
                  <a:srgbClr val="48A2A0"/>
                </a:solidFill>
              </a:defRPr>
            </a:lvl1pPr>
          </a:lstStyle>
          <a:p>
            <a:r>
              <a:rPr lang="zh-CN" dirty="0">
                <a:latin typeface="思源黑体 CN Bold" panose="020B0800000000000000" charset="-122"/>
                <a:ea typeface="思源黑体 CN Bold" panose="020B0800000000000000" charset="-122"/>
              </a:rPr>
              <a:t>工具栏</a:t>
            </a:r>
            <a:endParaRPr lang="zh-CN" dirty="0">
              <a:latin typeface="思源黑体 CN Bold" panose="020B0800000000000000" charset="-122"/>
              <a:ea typeface="思源黑体 CN Bold" panose="020B0800000000000000" charset="-122"/>
            </a:endParaRPr>
          </a:p>
        </p:txBody>
      </p:sp>
      <p:sp>
        <p:nvSpPr>
          <p:cNvPr id="24" name="矩形 23"/>
          <p:cNvSpPr/>
          <p:nvPr/>
        </p:nvSpPr>
        <p:spPr>
          <a:xfrm>
            <a:off x="5815965" y="2599690"/>
            <a:ext cx="5046980" cy="603885"/>
          </a:xfrm>
          <a:prstGeom prst="rect">
            <a:avLst/>
          </a:prstGeom>
        </p:spPr>
        <p:txBody>
          <a:bodyPr wrap="square">
            <a:spAutoFit/>
          </a:bodyPr>
          <a:lstStyle/>
          <a:p>
            <a:pPr fontAlgn="auto">
              <a:lnSpc>
                <a:spcPts val="2000"/>
              </a:lnSpc>
            </a:pPr>
            <a:r>
              <a:rPr lang="zh-CN" sz="2000" b="1" dirty="0">
                <a:solidFill>
                  <a:srgbClr val="4D402B"/>
                </a:solidFill>
                <a:latin typeface="思源黑体 CN Light" panose="020B0300000000000000" charset="-122"/>
                <a:ea typeface="思源黑体 CN Light" panose="020B0300000000000000" charset="-122"/>
                <a:cs typeface="思源黑体 CN Light" panose="020B0300000000000000" charset="-122"/>
              </a:rPr>
              <a:t>展示组成图片元素的位置只要导入在</a:t>
            </a:r>
            <a:r>
              <a:rPr lang="en-US" altLang="zh-CN" sz="2000" b="1" dirty="0">
                <a:solidFill>
                  <a:srgbClr val="4D402B"/>
                </a:solidFill>
                <a:latin typeface="思源黑体 CN Light" panose="020B0300000000000000" charset="-122"/>
                <a:ea typeface="思源黑体 CN Light" panose="020B0300000000000000" charset="-122"/>
                <a:cs typeface="思源黑体 CN Light" panose="020B0300000000000000" charset="-122"/>
              </a:rPr>
              <a:t>PS</a:t>
            </a:r>
            <a:r>
              <a:rPr lang="zh-CN" altLang="en-US" sz="2000" b="1" dirty="0">
                <a:solidFill>
                  <a:srgbClr val="4D402B"/>
                </a:solidFill>
                <a:latin typeface="思源黑体 CN Light" panose="020B0300000000000000" charset="-122"/>
                <a:ea typeface="思源黑体 CN Light" panose="020B0300000000000000" charset="-122"/>
                <a:cs typeface="思源黑体 CN Light" panose="020B0300000000000000" charset="-122"/>
              </a:rPr>
              <a:t>中</a:t>
            </a:r>
            <a:endParaRPr lang="zh-CN" altLang="en-US" sz="2000" b="1" dirty="0">
              <a:solidFill>
                <a:srgbClr val="4D402B"/>
              </a:solidFill>
              <a:latin typeface="思源黑体 CN Light" panose="020B0300000000000000" charset="-122"/>
              <a:ea typeface="思源黑体 CN Light" panose="020B0300000000000000" charset="-122"/>
              <a:cs typeface="思源黑体 CN Light" panose="020B0300000000000000" charset="-122"/>
            </a:endParaRPr>
          </a:p>
          <a:p>
            <a:pPr fontAlgn="auto">
              <a:lnSpc>
                <a:spcPts val="2000"/>
              </a:lnSpc>
            </a:pPr>
            <a:r>
              <a:rPr lang="zh-CN" altLang="en-US" sz="2000" b="1" dirty="0">
                <a:solidFill>
                  <a:srgbClr val="4D402B"/>
                </a:solidFill>
                <a:latin typeface="思源黑体 CN Light" panose="020B0300000000000000" charset="-122"/>
                <a:ea typeface="思源黑体 CN Light" panose="020B0300000000000000" charset="-122"/>
                <a:cs typeface="思源黑体 CN Light" panose="020B0300000000000000" charset="-122"/>
              </a:rPr>
              <a:t>的内容都会在这里生成图层</a:t>
            </a:r>
            <a:endParaRPr lang="zh-CN" altLang="en-US" sz="2000" b="1" dirty="0">
              <a:solidFill>
                <a:srgbClr val="4D402B"/>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8" name="椭圆 17"/>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344023" y="448348"/>
            <a:ext cx="4246880" cy="583565"/>
          </a:xfrm>
          <a:prstGeom prst="rect">
            <a:avLst/>
          </a:prstGeom>
        </p:spPr>
        <p:txBody>
          <a:bodyPr wrap="none">
            <a:spAutoFit/>
          </a:bodyPr>
          <a:lstStyle/>
          <a:p>
            <a:r>
              <a:rPr lang="zh-CN" sz="3200" b="1" dirty="0">
                <a:solidFill>
                  <a:schemeClr val="tx1">
                    <a:lumMod val="75000"/>
                    <a:lumOff val="25000"/>
                  </a:schemeClr>
                </a:solidFill>
                <a:latin typeface="思源黑体 CN Bold" panose="020B0800000000000000" charset="-122"/>
                <a:ea typeface="思源黑体 CN Bold" panose="020B0800000000000000" charset="-122"/>
              </a:rPr>
              <a:t>界面的介绍及基础设置</a:t>
            </a:r>
            <a:endParaRPr lang="zh-CN" sz="3200" b="1" dirty="0">
              <a:solidFill>
                <a:schemeClr val="tx1">
                  <a:lumMod val="75000"/>
                  <a:lumOff val="25000"/>
                </a:schemeClr>
              </a:solidFill>
              <a:latin typeface="思源黑体 CN Bold" panose="020B0800000000000000" charset="-122"/>
              <a:ea typeface="思源黑体 CN Bold" panose="020B0800000000000000" charset="-122"/>
            </a:endParaRPr>
          </a:p>
        </p:txBody>
      </p:sp>
      <p:sp>
        <p:nvSpPr>
          <p:cNvPr id="29" name="矩形 28"/>
          <p:cNvSpPr/>
          <p:nvPr/>
        </p:nvSpPr>
        <p:spPr>
          <a:xfrm>
            <a:off x="1391648" y="914821"/>
            <a:ext cx="3126740" cy="275590"/>
          </a:xfrm>
          <a:prstGeom prst="rect">
            <a:avLst/>
          </a:prstGeom>
        </p:spPr>
        <p:txBody>
          <a:bodyPr wrap="none">
            <a:spAutoFit/>
          </a:bodyPr>
          <a:lstStyle/>
          <a:p>
            <a:pPr algn="l"/>
            <a:r>
              <a:rPr lang="en-US" altLang="zh-CN" sz="1200">
                <a:solidFill>
                  <a:schemeClr val="bg1">
                    <a:lumMod val="50000"/>
                  </a:schemeClr>
                </a:solidFill>
                <a:latin typeface="思源黑体 CN Light" panose="020B0300000000000000" charset="-122"/>
                <a:ea typeface="思源黑体 CN Light" panose="020B0300000000000000" charset="-122"/>
              </a:rPr>
              <a:t>Introduction of Interface and Basic Settings</a:t>
            </a:r>
            <a:endParaRPr lang="en-US" altLang="zh-CN" sz="1200">
              <a:solidFill>
                <a:schemeClr val="bg1">
                  <a:lumMod val="50000"/>
                </a:schemeClr>
              </a:solidFill>
              <a:latin typeface="思源黑体 CN Light" panose="020B0300000000000000" charset="-122"/>
              <a:ea typeface="思源黑体 CN Light" panose="020B0300000000000000" charset="-122"/>
            </a:endParaRPr>
          </a:p>
        </p:txBody>
      </p:sp>
      <p:sp>
        <p:nvSpPr>
          <p:cNvPr id="6" name="文本框 5"/>
          <p:cNvSpPr txBox="1"/>
          <p:nvPr/>
        </p:nvSpPr>
        <p:spPr>
          <a:xfrm>
            <a:off x="2486660" y="2626995"/>
            <a:ext cx="1606550" cy="645160"/>
          </a:xfrm>
          <a:prstGeom prst="rect">
            <a:avLst/>
          </a:prstGeom>
          <a:noFill/>
        </p:spPr>
        <p:txBody>
          <a:bodyPr wrap="square" rtlCol="0">
            <a:spAutoFit/>
          </a:bodyPr>
          <a:p>
            <a:pPr algn="ctr"/>
            <a:r>
              <a:rPr lang="zh-CN" altLang="en-US" b="1">
                <a:latin typeface="思源黑体 CN Bold" panose="020B0800000000000000" charset="-122"/>
                <a:ea typeface="思源黑体 CN Bold" panose="020B0800000000000000" charset="-122"/>
              </a:rPr>
              <a:t>菜单栏</a:t>
            </a:r>
            <a:endParaRPr lang="zh-CN" altLang="en-US" b="1">
              <a:latin typeface="思源黑体 CN Bold" panose="020B0800000000000000" charset="-122"/>
              <a:ea typeface="思源黑体 CN Bold" panose="020B0800000000000000" charset="-122"/>
            </a:endParaRPr>
          </a:p>
          <a:p>
            <a:pPr algn="ctr"/>
            <a:r>
              <a:rPr lang="zh-CN" altLang="en-US" b="1">
                <a:latin typeface="思源黑体 CN Bold" panose="020B0800000000000000" charset="-122"/>
                <a:ea typeface="思源黑体 CN Bold" panose="020B0800000000000000" charset="-122"/>
              </a:rPr>
              <a:t>及工具属性栏</a:t>
            </a:r>
            <a:endParaRPr lang="zh-CN" altLang="en-US" b="1">
              <a:latin typeface="思源黑体 CN Bold" panose="020B0800000000000000" charset="-122"/>
              <a:ea typeface="思源黑体 CN Bold" panose="020B0800000000000000" charset="-122"/>
            </a:endParaRPr>
          </a:p>
        </p:txBody>
      </p:sp>
      <p:sp>
        <p:nvSpPr>
          <p:cNvPr id="7" name="文本框 6"/>
          <p:cNvSpPr txBox="1"/>
          <p:nvPr/>
        </p:nvSpPr>
        <p:spPr>
          <a:xfrm>
            <a:off x="1191260" y="4276090"/>
            <a:ext cx="1816100" cy="368300"/>
          </a:xfrm>
          <a:prstGeom prst="rect">
            <a:avLst/>
          </a:prstGeom>
          <a:noFill/>
        </p:spPr>
        <p:txBody>
          <a:bodyPr wrap="square" rtlCol="0">
            <a:spAutoFit/>
          </a:bodyPr>
          <a:p>
            <a:r>
              <a:rPr lang="zh-CN" altLang="en-US" b="1">
                <a:latin typeface="思源黑体 CN Bold" panose="020B0800000000000000" charset="-122"/>
                <a:ea typeface="思源黑体 CN Bold" panose="020B0800000000000000" charset="-122"/>
              </a:rPr>
              <a:t>工具栏及工作区</a:t>
            </a:r>
            <a:endParaRPr lang="zh-CN" altLang="en-US" b="1">
              <a:latin typeface="思源黑体 CN Bold" panose="020B0800000000000000" charset="-122"/>
              <a:ea typeface="思源黑体 CN Bold" panose="020B0800000000000000" charset="-122"/>
            </a:endParaRPr>
          </a:p>
        </p:txBody>
      </p:sp>
      <p:sp>
        <p:nvSpPr>
          <p:cNvPr id="8" name="文本框 7"/>
          <p:cNvSpPr txBox="1"/>
          <p:nvPr/>
        </p:nvSpPr>
        <p:spPr>
          <a:xfrm>
            <a:off x="3725545" y="4276090"/>
            <a:ext cx="1974850" cy="368300"/>
          </a:xfrm>
          <a:prstGeom prst="rect">
            <a:avLst/>
          </a:prstGeom>
          <a:noFill/>
        </p:spPr>
        <p:txBody>
          <a:bodyPr wrap="square" rtlCol="0">
            <a:spAutoFit/>
          </a:bodyPr>
          <a:p>
            <a:r>
              <a:rPr lang="zh-CN" altLang="en-US">
                <a:latin typeface="思源黑体 CN Bold" panose="020B0800000000000000" charset="-122"/>
                <a:ea typeface="思源黑体 CN Bold" panose="020B0800000000000000" charset="-122"/>
              </a:rPr>
              <a:t>图层面板</a:t>
            </a:r>
            <a:endParaRPr lang="zh-CN" altLang="en-US">
              <a:latin typeface="思源黑体 CN Bold" panose="020B0800000000000000" charset="-122"/>
              <a:ea typeface="思源黑体 CN Bold" panose="020B0800000000000000"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272790" y="3177540"/>
            <a:ext cx="3139440" cy="313944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80110" y="1546860"/>
            <a:ext cx="3139440" cy="31394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344081" y="2713494"/>
            <a:ext cx="2335743" cy="1057334"/>
            <a:chOff x="4865156" y="1126629"/>
            <a:chExt cx="2335743" cy="1057334"/>
          </a:xfrm>
        </p:grpSpPr>
        <p:sp>
          <p:nvSpPr>
            <p:cNvPr id="7" name="文本框 6"/>
            <p:cNvSpPr txBox="1"/>
            <p:nvPr/>
          </p:nvSpPr>
          <p:spPr>
            <a:xfrm>
              <a:off x="4865157" y="1126629"/>
              <a:ext cx="2214880" cy="706755"/>
            </a:xfrm>
            <a:prstGeom prst="rect">
              <a:avLst/>
            </a:prstGeom>
            <a:noFill/>
          </p:spPr>
          <p:txBody>
            <a:bodyPr wrap="none" rtlCol="0">
              <a:spAutoFit/>
            </a:bodyPr>
            <a:lstStyle/>
            <a:p>
              <a:r>
                <a:rPr lang="zh-CN" sz="4000" dirty="0" smtClean="0">
                  <a:solidFill>
                    <a:schemeClr val="bg1"/>
                  </a:solidFill>
                  <a:latin typeface="思源黑体 CN Bold" panose="020B0800000000000000" charset="-122"/>
                  <a:ea typeface="思源黑体 CN Bold" panose="020B0800000000000000" charset="-122"/>
                </a:rPr>
                <a:t>滚轮缩放</a:t>
              </a:r>
              <a:endParaRPr lang="zh-CN" sz="4000" dirty="0">
                <a:solidFill>
                  <a:schemeClr val="bg1"/>
                </a:solidFill>
                <a:latin typeface="思源黑体 CN Bold" panose="020B0800000000000000" charset="-122"/>
                <a:ea typeface="思源黑体 CN Bold" panose="020B0800000000000000" charset="-122"/>
              </a:endParaRPr>
            </a:p>
          </p:txBody>
        </p:sp>
        <p:sp>
          <p:nvSpPr>
            <p:cNvPr id="8" name="矩形 7"/>
            <p:cNvSpPr/>
            <p:nvPr/>
          </p:nvSpPr>
          <p:spPr>
            <a:xfrm>
              <a:off x="4865156" y="1877258"/>
              <a:ext cx="2335743" cy="306705"/>
            </a:xfrm>
            <a:prstGeom prst="rect">
              <a:avLst/>
            </a:prstGeom>
          </p:spPr>
          <p:txBody>
            <a:bodyPr wrap="square">
              <a:spAutoFit/>
            </a:bodyPr>
            <a:lstStyle/>
            <a:p>
              <a:endParaRPr lang="zh-CN" altLang="en-US" sz="1400" dirty="0">
                <a:solidFill>
                  <a:schemeClr val="bg1"/>
                </a:solidFill>
              </a:endParaRPr>
            </a:p>
          </p:txBody>
        </p:sp>
      </p:grpSp>
      <p:sp>
        <p:nvSpPr>
          <p:cNvPr id="11" name="文本框 10"/>
          <p:cNvSpPr txBox="1"/>
          <p:nvPr/>
        </p:nvSpPr>
        <p:spPr>
          <a:xfrm>
            <a:off x="3735070" y="3697605"/>
            <a:ext cx="2214880" cy="2553335"/>
          </a:xfrm>
          <a:prstGeom prst="rect">
            <a:avLst/>
          </a:prstGeom>
          <a:noFill/>
        </p:spPr>
        <p:txBody>
          <a:bodyPr wrap="none" rtlCol="0">
            <a:spAutoFit/>
          </a:bodyPr>
          <a:lstStyle/>
          <a:p>
            <a:pPr algn="ctr"/>
            <a:r>
              <a:rPr lang="zh-CN" sz="4000" dirty="0" smtClean="0">
                <a:solidFill>
                  <a:schemeClr val="bg1"/>
                </a:solidFill>
                <a:latin typeface="思源黑体 CN Bold" panose="020B0800000000000000" charset="-122"/>
                <a:ea typeface="思源黑体 CN Bold" panose="020B0800000000000000" charset="-122"/>
              </a:rPr>
              <a:t>内存</a:t>
            </a:r>
            <a:endParaRPr lang="zh-CN" sz="4000" dirty="0" smtClean="0">
              <a:solidFill>
                <a:schemeClr val="bg1"/>
              </a:solidFill>
              <a:latin typeface="思源黑体 CN Bold" panose="020B0800000000000000" charset="-122"/>
              <a:ea typeface="思源黑体 CN Bold" panose="020B0800000000000000" charset="-122"/>
            </a:endParaRPr>
          </a:p>
          <a:p>
            <a:pPr algn="ctr"/>
            <a:r>
              <a:rPr lang="zh-CN" sz="4000" dirty="0" smtClean="0">
                <a:solidFill>
                  <a:schemeClr val="bg1"/>
                </a:solidFill>
                <a:latin typeface="思源黑体 CN Bold" panose="020B0800000000000000" charset="-122"/>
                <a:ea typeface="思源黑体 CN Bold" panose="020B0800000000000000" charset="-122"/>
              </a:rPr>
              <a:t>暂存盘</a:t>
            </a:r>
            <a:endParaRPr lang="zh-CN" sz="4000" dirty="0" smtClean="0">
              <a:solidFill>
                <a:schemeClr val="bg1"/>
              </a:solidFill>
              <a:latin typeface="思源黑体 CN Bold" panose="020B0800000000000000" charset="-122"/>
              <a:ea typeface="思源黑体 CN Bold" panose="020B0800000000000000" charset="-122"/>
            </a:endParaRPr>
          </a:p>
          <a:p>
            <a:pPr algn="ctr"/>
            <a:r>
              <a:rPr lang="zh-CN" sz="4000" dirty="0" smtClean="0">
                <a:solidFill>
                  <a:schemeClr val="bg1"/>
                </a:solidFill>
                <a:latin typeface="思源黑体 CN Bold" panose="020B0800000000000000" charset="-122"/>
                <a:ea typeface="思源黑体 CN Bold" panose="020B0800000000000000" charset="-122"/>
              </a:rPr>
              <a:t>历史记录</a:t>
            </a:r>
            <a:endParaRPr lang="zh-CN" sz="4000" dirty="0" smtClean="0">
              <a:solidFill>
                <a:schemeClr val="bg1"/>
              </a:solidFill>
              <a:latin typeface="+mj-lt"/>
            </a:endParaRPr>
          </a:p>
          <a:p>
            <a:endParaRPr lang="zh-CN" sz="4000" dirty="0">
              <a:solidFill>
                <a:schemeClr val="bg1"/>
              </a:solidFill>
              <a:latin typeface="+mj-lt"/>
            </a:endParaRPr>
          </a:p>
        </p:txBody>
      </p:sp>
      <p:sp>
        <p:nvSpPr>
          <p:cNvPr id="13" name="文本框 12"/>
          <p:cNvSpPr txBox="1"/>
          <p:nvPr/>
        </p:nvSpPr>
        <p:spPr>
          <a:xfrm>
            <a:off x="7331237" y="2314307"/>
            <a:ext cx="1198880" cy="398780"/>
          </a:xfrm>
          <a:prstGeom prst="rect">
            <a:avLst/>
          </a:prstGeom>
          <a:noFill/>
        </p:spPr>
        <p:txBody>
          <a:bodyPr wrap="none" rtlCol="0">
            <a:spAutoFit/>
          </a:bodyPr>
          <a:lstStyle/>
          <a:p>
            <a:pPr algn="r"/>
            <a:r>
              <a:rPr lang="zh-CN" sz="2000" dirty="0" smtClean="0">
                <a:solidFill>
                  <a:schemeClr val="tx1">
                    <a:lumMod val="75000"/>
                    <a:lumOff val="25000"/>
                  </a:schemeClr>
                </a:solidFill>
                <a:latin typeface="思源黑体 CN Bold" panose="020B0800000000000000" charset="-122"/>
                <a:ea typeface="思源黑体 CN Bold" panose="020B0800000000000000" charset="-122"/>
              </a:rPr>
              <a:t>滚轮缩放</a:t>
            </a:r>
            <a:endParaRPr lang="zh-CN" sz="2000" i="1" dirty="0" smtClean="0">
              <a:solidFill>
                <a:schemeClr val="tx1">
                  <a:lumMod val="75000"/>
                  <a:lumOff val="25000"/>
                </a:schemeClr>
              </a:solidFill>
              <a:latin typeface="思源黑体 CN Bold" panose="020B0800000000000000" charset="-122"/>
              <a:ea typeface="思源黑体 CN Bold" panose="020B0800000000000000" charset="-122"/>
            </a:endParaRPr>
          </a:p>
        </p:txBody>
      </p:sp>
      <p:cxnSp>
        <p:nvCxnSpPr>
          <p:cNvPr id="14" name="直接连接符 13"/>
          <p:cNvCxnSpPr/>
          <p:nvPr/>
        </p:nvCxnSpPr>
        <p:spPr>
          <a:xfrm>
            <a:off x="8530117" y="1957799"/>
            <a:ext cx="0" cy="1219741"/>
          </a:xfrm>
          <a:prstGeom prst="line">
            <a:avLst/>
          </a:prstGeom>
        </p:spPr>
        <p:style>
          <a:lnRef idx="1">
            <a:schemeClr val="accent3"/>
          </a:lnRef>
          <a:fillRef idx="0">
            <a:schemeClr val="accent3"/>
          </a:fillRef>
          <a:effectRef idx="0">
            <a:schemeClr val="accent3"/>
          </a:effectRef>
          <a:fontRef idx="minor">
            <a:schemeClr val="tx1"/>
          </a:fontRef>
        </p:style>
      </p:cxnSp>
      <p:sp>
        <p:nvSpPr>
          <p:cNvPr id="15" name="矩形 14"/>
          <p:cNvSpPr/>
          <p:nvPr/>
        </p:nvSpPr>
        <p:spPr>
          <a:xfrm>
            <a:off x="8588511" y="2083237"/>
            <a:ext cx="2595084" cy="829945"/>
          </a:xfrm>
          <a:prstGeom prst="rect">
            <a:avLst/>
          </a:prstGeom>
        </p:spPr>
        <p:txBody>
          <a:bodyPr wrap="square">
            <a:spAutoFit/>
          </a:bodyPr>
          <a:lstStyle/>
          <a:p>
            <a:r>
              <a:rPr lang="zh-CN" sz="1600" b="1" dirty="0" smtClean="0">
                <a:solidFill>
                  <a:schemeClr val="tx1">
                    <a:lumMod val="75000"/>
                    <a:lumOff val="25000"/>
                  </a:schemeClr>
                </a:solidFill>
                <a:latin typeface="思源黑体 CN Light" panose="020B0300000000000000" charset="-122"/>
                <a:ea typeface="思源黑体 CN Light" panose="020B0300000000000000" charset="-122"/>
              </a:rPr>
              <a:t>便于后期作图过程中对图片的放大缩小便于观察调整图片的整体协调性</a:t>
            </a:r>
            <a:endParaRPr lang="zh-CN" sz="1600" b="1"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16" name="文本框 15"/>
          <p:cNvSpPr txBox="1"/>
          <p:nvPr/>
        </p:nvSpPr>
        <p:spPr>
          <a:xfrm>
            <a:off x="6823237" y="3788315"/>
            <a:ext cx="1706880" cy="398780"/>
          </a:xfrm>
          <a:prstGeom prst="rect">
            <a:avLst/>
          </a:prstGeom>
          <a:noFill/>
        </p:spPr>
        <p:txBody>
          <a:bodyPr wrap="none" rtlCol="0">
            <a:spAutoFit/>
          </a:bodyPr>
          <a:lstStyle/>
          <a:p>
            <a:pPr algn="r"/>
            <a:r>
              <a:rPr lang="zh-CN" sz="2000" dirty="0" smtClean="0">
                <a:solidFill>
                  <a:schemeClr val="tx1">
                    <a:lumMod val="75000"/>
                    <a:lumOff val="25000"/>
                  </a:schemeClr>
                </a:solidFill>
                <a:latin typeface="思源黑体 CN Bold" panose="020B0800000000000000" charset="-122"/>
                <a:ea typeface="思源黑体 CN Bold" panose="020B0800000000000000" charset="-122"/>
              </a:rPr>
              <a:t>内存和暂存盘</a:t>
            </a:r>
            <a:endParaRPr lang="zh-CN" sz="2000" i="1" dirty="0" smtClean="0">
              <a:solidFill>
                <a:schemeClr val="tx1">
                  <a:lumMod val="75000"/>
                  <a:lumOff val="25000"/>
                </a:schemeClr>
              </a:solidFill>
              <a:latin typeface="思源黑体 CN Bold" panose="020B0800000000000000" charset="-122"/>
              <a:ea typeface="思源黑体 CN Bold" panose="020B0800000000000000" charset="-122"/>
            </a:endParaRPr>
          </a:p>
        </p:txBody>
      </p:sp>
      <p:cxnSp>
        <p:nvCxnSpPr>
          <p:cNvPr id="17" name="直接连接符 16"/>
          <p:cNvCxnSpPr/>
          <p:nvPr/>
        </p:nvCxnSpPr>
        <p:spPr>
          <a:xfrm>
            <a:off x="8530117" y="3422282"/>
            <a:ext cx="0" cy="1219741"/>
          </a:xfrm>
          <a:prstGeom prst="line">
            <a:avLst/>
          </a:prstGeom>
        </p:spPr>
        <p:style>
          <a:lnRef idx="1">
            <a:schemeClr val="accent3"/>
          </a:lnRef>
          <a:fillRef idx="0">
            <a:schemeClr val="accent3"/>
          </a:fillRef>
          <a:effectRef idx="0">
            <a:schemeClr val="accent3"/>
          </a:effectRef>
          <a:fontRef idx="minor">
            <a:schemeClr val="tx1"/>
          </a:fontRef>
        </p:style>
      </p:cxnSp>
      <p:sp>
        <p:nvSpPr>
          <p:cNvPr id="18" name="矩形 17"/>
          <p:cNvSpPr/>
          <p:nvPr/>
        </p:nvSpPr>
        <p:spPr>
          <a:xfrm>
            <a:off x="8588375" y="3347720"/>
            <a:ext cx="2724785" cy="1383665"/>
          </a:xfrm>
          <a:prstGeom prst="rect">
            <a:avLst/>
          </a:prstGeom>
        </p:spPr>
        <p:txBody>
          <a:bodyPr wrap="square">
            <a:spAutoFit/>
          </a:bodyPr>
          <a:lstStyle/>
          <a:p>
            <a:r>
              <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电脑在运行软件时会占用内存的空间为了保证</a:t>
            </a:r>
            <a:r>
              <a:rPr lang="en-US" altLang="zh-CN"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PS</a:t>
            </a:r>
            <a:r>
              <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软件的操作流畅性需要加大内存的使用率</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a:p>
            <a:r>
              <a:rPr lang="en-US" altLang="zh-CN"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PS</a:t>
            </a:r>
            <a:r>
              <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在工作需要不定往电脑里存储数据更换暂存盘保证其稳定性</a:t>
            </a:r>
            <a:endParaRPr lang="zh-CN" altLang="en-US" sz="1400" b="1"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p:cNvSpPr txBox="1"/>
          <p:nvPr/>
        </p:nvSpPr>
        <p:spPr>
          <a:xfrm>
            <a:off x="7312187" y="5134465"/>
            <a:ext cx="1198880" cy="398780"/>
          </a:xfrm>
          <a:prstGeom prst="rect">
            <a:avLst/>
          </a:prstGeom>
          <a:noFill/>
        </p:spPr>
        <p:txBody>
          <a:bodyPr wrap="none" rtlCol="0">
            <a:spAutoFit/>
          </a:bodyPr>
          <a:lstStyle/>
          <a:p>
            <a:pPr algn="r"/>
            <a:r>
              <a:rPr lang="zh-CN" altLang="en-US" sz="2000" dirty="0" smtClean="0">
                <a:solidFill>
                  <a:schemeClr val="tx1">
                    <a:lumMod val="75000"/>
                    <a:lumOff val="25000"/>
                  </a:schemeClr>
                </a:solidFill>
                <a:latin typeface="思源黑体 CN Bold" panose="020B0800000000000000" charset="-122"/>
                <a:ea typeface="思源黑体 CN Bold" panose="020B0800000000000000" charset="-122"/>
              </a:rPr>
              <a:t>历史记录</a:t>
            </a:r>
            <a:endParaRPr lang="zh-CN" altLang="en-US" sz="2000" i="1" dirty="0" smtClean="0">
              <a:solidFill>
                <a:schemeClr val="tx1">
                  <a:lumMod val="75000"/>
                  <a:lumOff val="25000"/>
                </a:schemeClr>
              </a:solidFill>
              <a:latin typeface="思源黑体 CN Bold" panose="020B0800000000000000" charset="-122"/>
              <a:ea typeface="思源黑体 CN Bold" panose="020B0800000000000000" charset="-122"/>
            </a:endParaRPr>
          </a:p>
        </p:txBody>
      </p:sp>
      <p:cxnSp>
        <p:nvCxnSpPr>
          <p:cNvPr id="20" name="直接连接符 19"/>
          <p:cNvCxnSpPr/>
          <p:nvPr/>
        </p:nvCxnSpPr>
        <p:spPr>
          <a:xfrm>
            <a:off x="8530117" y="4739857"/>
            <a:ext cx="0" cy="1219741"/>
          </a:xfrm>
          <a:prstGeom prst="line">
            <a:avLst/>
          </a:prstGeom>
        </p:spPr>
        <p:style>
          <a:lnRef idx="1">
            <a:schemeClr val="accent3"/>
          </a:lnRef>
          <a:fillRef idx="0">
            <a:schemeClr val="accent3"/>
          </a:fillRef>
          <a:effectRef idx="0">
            <a:schemeClr val="accent3"/>
          </a:effectRef>
          <a:fontRef idx="minor">
            <a:schemeClr val="tx1"/>
          </a:fontRef>
        </p:style>
      </p:cxnSp>
      <p:sp>
        <p:nvSpPr>
          <p:cNvPr id="21" name="矩形 20"/>
          <p:cNvSpPr/>
          <p:nvPr/>
        </p:nvSpPr>
        <p:spPr>
          <a:xfrm>
            <a:off x="8588511" y="4865295"/>
            <a:ext cx="2595084" cy="953135"/>
          </a:xfrm>
          <a:prstGeom prst="rect">
            <a:avLst/>
          </a:prstGeom>
        </p:spPr>
        <p:txBody>
          <a:bodyPr wrap="square">
            <a:spAutoFit/>
          </a:bodyPr>
          <a:lstStyle/>
          <a:p>
            <a:r>
              <a:rPr lang="zh-CN" sz="1400" b="1" dirty="0" smtClean="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记录在</a:t>
            </a:r>
            <a:r>
              <a:rPr lang="en-US" altLang="zh-CN" sz="1400" b="1" dirty="0" smtClean="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PS</a:t>
            </a:r>
            <a:r>
              <a:rPr lang="zh-CN" altLang="en-US" sz="1400" b="1" dirty="0" smtClean="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中操作的每一步调整步数便于后面的修整图片但是加大步数会给电脑带来更多负担要是情况修改步数</a:t>
            </a:r>
            <a:endParaRPr lang="zh-CN" altLang="en-US" sz="1400" b="1" dirty="0" smtClean="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22" name="椭圆 21"/>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344023" y="448348"/>
            <a:ext cx="1808480" cy="583565"/>
          </a:xfrm>
          <a:prstGeom prst="rect">
            <a:avLst/>
          </a:prstGeom>
        </p:spPr>
        <p:txBody>
          <a:bodyPr wrap="none">
            <a:spAutoFit/>
          </a:bodyPr>
          <a:lstStyle/>
          <a:p>
            <a:r>
              <a:rPr lang="zh-CN" altLang="en-US" sz="3200" b="1" dirty="0">
                <a:solidFill>
                  <a:schemeClr val="tx1">
                    <a:lumMod val="75000"/>
                    <a:lumOff val="25000"/>
                  </a:schemeClr>
                </a:solidFill>
                <a:latin typeface="思源黑体 CN Bold" panose="020B0800000000000000" charset="-122"/>
                <a:ea typeface="思源黑体 CN Bold" panose="020B0800000000000000" charset="-122"/>
              </a:rPr>
              <a:t>基础设置</a:t>
            </a:r>
            <a:endParaRPr lang="zh-CN" altLang="en-US" sz="3200" b="1" dirty="0">
              <a:solidFill>
                <a:schemeClr val="tx1">
                  <a:lumMod val="75000"/>
                  <a:lumOff val="25000"/>
                </a:schemeClr>
              </a:solidFill>
              <a:latin typeface="思源黑体 CN Bold" panose="020B0800000000000000" charset="-122"/>
              <a:ea typeface="思源黑体 CN Bold" panose="020B0800000000000000" charset="-122"/>
            </a:endParaRPr>
          </a:p>
        </p:txBody>
      </p:sp>
      <p:sp>
        <p:nvSpPr>
          <p:cNvPr id="25" name="矩形 24"/>
          <p:cNvSpPr/>
          <p:nvPr/>
        </p:nvSpPr>
        <p:spPr>
          <a:xfrm>
            <a:off x="1344023" y="924981"/>
            <a:ext cx="1142365" cy="275590"/>
          </a:xfrm>
          <a:prstGeom prst="rect">
            <a:avLst/>
          </a:prstGeom>
        </p:spPr>
        <p:txBody>
          <a:bodyPr wrap="none">
            <a:spAutoFit/>
          </a:bodyPr>
          <a:lstStyle/>
          <a:p>
            <a:pPr algn="l"/>
            <a:r>
              <a:rPr lang="en-US" altLang="zh-CN" sz="1200" b="1">
                <a:solidFill>
                  <a:schemeClr val="bg1">
                    <a:lumMod val="50000"/>
                  </a:schemeClr>
                </a:solidFill>
                <a:latin typeface="思源黑体 CN Light" panose="020B0300000000000000" charset="-122"/>
                <a:ea typeface="思源黑体 CN Light" panose="020B0300000000000000" charset="-122"/>
              </a:rPr>
              <a:t>Basic Settings</a:t>
            </a:r>
            <a:endParaRPr lang="zh-CN" altLang="en-US" sz="1200" b="1" dirty="0">
              <a:solidFill>
                <a:schemeClr val="bg1">
                  <a:lumMod val="50000"/>
                </a:schemeClr>
              </a:solidFill>
              <a:latin typeface="思源黑体 CN Light" panose="020B0300000000000000" charset="-122"/>
              <a:ea typeface="思源黑体 CN Light" panose="020B0300000000000000"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WM_BEAUTIFY_ZORDER_FLAG_TAG" val="1"/>
</p:tagLst>
</file>

<file path=ppt/tags/tag10.xml><?xml version="1.0" encoding="utf-8"?>
<p:tagLst xmlns:p="http://schemas.openxmlformats.org/presentationml/2006/main">
  <p:tag name="WM_BEAUTIFY_ZORDER_FLAG_TAG" val="2"/>
</p:tagLst>
</file>

<file path=ppt/tags/tag11.xml><?xml version="1.0" encoding="utf-8"?>
<p:tagLst xmlns:p="http://schemas.openxmlformats.org/presentationml/2006/main">
  <p:tag name="WM_BEAUTIFY_ZORDER_FLAG_TAG" val="3"/>
</p:tagLst>
</file>

<file path=ppt/tags/tag12.xml><?xml version="1.0" encoding="utf-8"?>
<p:tagLst xmlns:p="http://schemas.openxmlformats.org/presentationml/2006/main">
  <p:tag name="WM_BEAUTIFY_ZORDER_FLAG_TAG" val="4"/>
</p:tagLst>
</file>

<file path=ppt/tags/tag13.xml><?xml version="1.0" encoding="utf-8"?>
<p:tagLst xmlns:p="http://schemas.openxmlformats.org/presentationml/2006/main">
  <p:tag name="WM_BEAUTIFY_ZORDER_FLAG_TAG" val="5"/>
</p:tagLst>
</file>

<file path=ppt/tags/tag14.xml><?xml version="1.0" encoding="utf-8"?>
<p:tagLst xmlns:p="http://schemas.openxmlformats.org/presentationml/2006/main">
  <p:tag name="WM_BEAUTIFY_ZORDER_FLAG_TAG" val="6"/>
</p:tagLst>
</file>

<file path=ppt/tags/tag15.xml><?xml version="1.0" encoding="utf-8"?>
<p:tagLst xmlns:p="http://schemas.openxmlformats.org/presentationml/2006/main">
  <p:tag name="WM_BEAUTIFY_ZORDER_FLAG_TAG" val="7"/>
</p:tagLst>
</file>

<file path=ppt/tags/tag16.xml><?xml version="1.0" encoding="utf-8"?>
<p:tagLst xmlns:p="http://schemas.openxmlformats.org/presentationml/2006/main">
  <p:tag name="WM_BEAUTIFY_ZORDER_FLAG_TAG" val="8"/>
</p:tagLst>
</file>

<file path=ppt/tags/tag17.xml><?xml version="1.0" encoding="utf-8"?>
<p:tagLst xmlns:p="http://schemas.openxmlformats.org/presentationml/2006/main">
  <p:tag name="WM_BEAUTIFY_ZORDER_FLAG_TAG" val="9"/>
</p:tagLst>
</file>

<file path=ppt/tags/tag18.xml><?xml version="1.0" encoding="utf-8"?>
<p:tagLst xmlns:p="http://schemas.openxmlformats.org/presentationml/2006/main">
  <p:tag name="WM_BEAUTIFY_ZORDER_FLAG_TAG" val="10"/>
</p:tagLst>
</file>

<file path=ppt/tags/tag19.xml><?xml version="1.0" encoding="utf-8"?>
<p:tagLst xmlns:p="http://schemas.openxmlformats.org/presentationml/2006/main">
  <p:tag name="WM_BEAUTIFY_ZORDER_FLAG_TAG" val="11"/>
</p:tagLst>
</file>

<file path=ppt/tags/tag2.xml><?xml version="1.0" encoding="utf-8"?>
<p:tagLst xmlns:p="http://schemas.openxmlformats.org/presentationml/2006/main">
  <p:tag name="WM_BEAUTIFY_ZORDER_FLAG_TAG" val="2"/>
</p:tagLst>
</file>

<file path=ppt/tags/tag20.xml><?xml version="1.0" encoding="utf-8"?>
<p:tagLst xmlns:p="http://schemas.openxmlformats.org/presentationml/2006/main">
  <p:tag name="WM_BEAUTIFY_ZORDER_FLAG_TAG" val="12"/>
</p:tagLst>
</file>

<file path=ppt/tags/tag21.xml><?xml version="1.0" encoding="utf-8"?>
<p:tagLst xmlns:p="http://schemas.openxmlformats.org/presentationml/2006/main">
  <p:tag name="WM_BEAUTIFY_ZORDER_FLAG_TAG" val="13"/>
</p:tagLst>
</file>

<file path=ppt/tags/tag22.xml><?xml version="1.0" encoding="utf-8"?>
<p:tagLst xmlns:p="http://schemas.openxmlformats.org/presentationml/2006/main">
  <p:tag name="WM_BEAUTIFY_ZORDER_FLAG_TAG" val="16"/>
</p:tagLst>
</file>

<file path=ppt/tags/tag23.xml><?xml version="1.0" encoding="utf-8"?>
<p:tagLst xmlns:p="http://schemas.openxmlformats.org/presentationml/2006/main">
  <p:tag name="WM_BEAUTIFY_ZORDER_FLAG_TAG" val="17"/>
</p:tagLst>
</file>

<file path=ppt/tags/tag24.xml><?xml version="1.0" encoding="utf-8"?>
<p:tagLst xmlns:p="http://schemas.openxmlformats.org/presentationml/2006/main">
  <p:tag name="WM_BEAUTIFY_ZORDER_FLAG_TAG" val="18"/>
</p:tagLst>
</file>

<file path=ppt/tags/tag25.xml><?xml version="1.0" encoding="utf-8"?>
<p:tagLst xmlns:p="http://schemas.openxmlformats.org/presentationml/2006/main">
  <p:tag name="WM_BEAUTIFY_ZORDER_FLAG_TAG" val="25"/>
</p:tagLst>
</file>

<file path=ppt/tags/tag26.xml><?xml version="1.0" encoding="utf-8"?>
<p:tagLst xmlns:p="http://schemas.openxmlformats.org/presentationml/2006/main">
  <p:tag name="WM_BEAUTIFY_ZORDER_FLAG_TAG" val="26"/>
</p:tagLst>
</file>

<file path=ppt/tags/tag27.xml><?xml version="1.0" encoding="utf-8"?>
<p:tagLst xmlns:p="http://schemas.openxmlformats.org/presentationml/2006/main">
  <p:tag name="WM_BEAUTIFY_ZORDER_FLAG_TAG" val="27"/>
</p:tagLst>
</file>

<file path=ppt/tags/tag28.xml><?xml version="1.0" encoding="utf-8"?>
<p:tagLst xmlns:p="http://schemas.openxmlformats.org/presentationml/2006/main">
  <p:tag name="WM_BEAUTIFY_ZORDER_FLAG_TAG" val="28"/>
</p:tagLst>
</file>

<file path=ppt/tags/tag3.xml><?xml version="1.0" encoding="utf-8"?>
<p:tagLst xmlns:p="http://schemas.openxmlformats.org/presentationml/2006/main">
  <p:tag name="KSO_WM_DECORATE_SHAPE_ID" val="234"/>
</p:tagLst>
</file>

<file path=ppt/tags/tag4.xml><?xml version="1.0" encoding="utf-8"?>
<p:tagLst xmlns:p="http://schemas.openxmlformats.org/presentationml/2006/main">
  <p:tag name="WM_BEAUTIFY_ZORDER_FLAG_TAG" val="4"/>
</p:tagLst>
</file>

<file path=ppt/tags/tag5.xml><?xml version="1.0" encoding="utf-8"?>
<p:tagLst xmlns:p="http://schemas.openxmlformats.org/presentationml/2006/main">
  <p:tag name="WM_BEAUTIFY_ZORDER_FLAG_TAG" val="6"/>
</p:tagLst>
</file>

<file path=ppt/tags/tag6.xml><?xml version="1.0" encoding="utf-8"?>
<p:tagLst xmlns:p="http://schemas.openxmlformats.org/presentationml/2006/main">
  <p:tag name="WM_BEAUTIFY_ZORDER_FLAG_TAG" val="7"/>
</p:tagLst>
</file>

<file path=ppt/tags/tag7.xml><?xml version="1.0" encoding="utf-8"?>
<p:tagLst xmlns:p="http://schemas.openxmlformats.org/presentationml/2006/main">
  <p:tag name="MH" val="20151230141854"/>
  <p:tag name="MH_LIBRARY" val="CONTENTS"/>
  <p:tag name="MH_TYPE" val="OTHERS"/>
  <p:tag name="ID" val="545839"/>
</p:tagLst>
</file>

<file path=ppt/tags/tag8.xml><?xml version="1.0" encoding="utf-8"?>
<p:tagLst xmlns:p="http://schemas.openxmlformats.org/presentationml/2006/main">
  <p:tag name="MH" val="20151230141854"/>
  <p:tag name="MH_LIBRARY" val="CONTENTS"/>
  <p:tag name="MH_TYPE" val="OTHERS"/>
  <p:tag name="ID" val="545839"/>
</p:tagLst>
</file>

<file path=ppt/tags/tag9.xml><?xml version="1.0" encoding="utf-8"?>
<p:tagLst xmlns:p="http://schemas.openxmlformats.org/presentationml/2006/main">
  <p:tag name="WM_BEAUTIFY_ZORDER_FLAG_TAG"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1514</Words>
  <Application>WPS 演示</Application>
  <PresentationFormat>自定义</PresentationFormat>
  <Paragraphs>215</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Calibri</vt:lpstr>
      <vt:lpstr>思源黑体 CN Bold</vt:lpstr>
      <vt:lpstr>思源黑体 CN Light</vt:lpstr>
      <vt:lpstr>Gotham Rounded Medium</vt:lpstr>
      <vt:lpstr>Verdana</vt:lpstr>
      <vt:lpstr>等线</vt:lpstr>
      <vt:lpstr>微软雅黑</vt:lpstr>
      <vt:lpstr>Arial Unicode MS</vt:lpstr>
      <vt:lpstr>等线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蓝绿简洁</dc:title>
  <dc:creator>第一PPT</dc:creator>
  <cp:keywords>www.1ppt.com</cp:keywords>
  <cp:lastModifiedBy>Silence..</cp:lastModifiedBy>
  <cp:revision>64</cp:revision>
  <dcterms:created xsi:type="dcterms:W3CDTF">2016-01-19T08:46:00Z</dcterms:created>
  <dcterms:modified xsi:type="dcterms:W3CDTF">2020-07-04T03:08:18Z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