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85" r:id="rId3"/>
    <p:sldId id="7929" r:id="rId5"/>
    <p:sldId id="287" r:id="rId6"/>
    <p:sldId id="7869" r:id="rId7"/>
    <p:sldId id="7903" r:id="rId8"/>
    <p:sldId id="7905" r:id="rId9"/>
    <p:sldId id="7906" r:id="rId10"/>
    <p:sldId id="7888" r:id="rId11"/>
    <p:sldId id="7912" r:id="rId12"/>
    <p:sldId id="7913" r:id="rId13"/>
    <p:sldId id="7914" r:id="rId14"/>
    <p:sldId id="7915" r:id="rId15"/>
    <p:sldId id="7916" r:id="rId16"/>
    <p:sldId id="7920" r:id="rId17"/>
    <p:sldId id="7919" r:id="rId18"/>
    <p:sldId id="7918" r:id="rId19"/>
    <p:sldId id="7923" r:id="rId20"/>
    <p:sldId id="7887" r:id="rId21"/>
    <p:sldId id="7908" r:id="rId22"/>
    <p:sldId id="7909" r:id="rId23"/>
    <p:sldId id="7910" r:id="rId24"/>
    <p:sldId id="7894" r:id="rId25"/>
  </p:sldIdLst>
  <p:sldSz cx="12192000" cy="6858000"/>
  <p:notesSz cx="6858000" cy="9144000"/>
  <p:embeddedFontLst>
    <p:embeddedFont>
      <p:font typeface="华文隶书" panose="02010800040101010101" pitchFamily="2" charset="-122"/>
      <p:regular r:id="rId30"/>
    </p:embeddedFont>
    <p:embeddedFont>
      <p:font typeface="微软雅黑" panose="020B0503020204020204" charset="-122"/>
      <p:regular r:id="rId31"/>
    </p:embeddedFont>
    <p:embeddedFont>
      <p:font typeface="等线" panose="02010600030101010101" charset="-122"/>
      <p:regular r:id="rId32"/>
    </p:embeddedFont>
    <p:embeddedFont>
      <p:font typeface="等线 Light" panose="02010600030101010101" charset="0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C6"/>
    <a:srgbClr val="043A32"/>
    <a:srgbClr val="DDCEC0"/>
    <a:srgbClr val="04302A"/>
    <a:srgbClr val="04312A"/>
    <a:srgbClr val="001C17"/>
    <a:srgbClr val="836433"/>
    <a:srgbClr val="2A757B"/>
    <a:srgbClr val="8BCDDD"/>
    <a:srgbClr val="3FB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1090" autoAdjust="0"/>
  </p:normalViewPr>
  <p:slideViewPr>
    <p:cSldViewPr snapToGrid="0">
      <p:cViewPr varScale="1">
        <p:scale>
          <a:sx n="75" d="100"/>
          <a:sy n="75" d="100"/>
        </p:scale>
        <p:origin x="66" y="342"/>
      </p:cViewPr>
      <p:guideLst>
        <p:guide orient="horz" pos="2118"/>
        <p:guide pos="3721"/>
        <p:guide pos="302"/>
        <p:guide pos="7378"/>
        <p:guide orient="horz" pos="1134"/>
        <p:guide orient="horz" pos="41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4.xml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3T14:52:51.63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9963-1DC0-43CA-9FD8-5A40290C89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73EF9C-C9B8-4D82-B595-1E2D02DD8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73EF9C-C9B8-4D82-B595-1E2D02DD8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73EF9C-C9B8-4D82-B595-1E2D02DD8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73EF9C-C9B8-4D82-B595-1E2D02DD8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73EF9C-C9B8-4D82-B595-1E2D02DD8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73EF9C-C9B8-4D82-B595-1E2D02DD8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tags" Target="../tags/tag2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18153" y="2506999"/>
            <a:ext cx="627797" cy="1439402"/>
            <a:chOff x="6933062" y="3900741"/>
            <a:chExt cx="627797" cy="14531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99" r="25699"/>
            <a:stretch>
              <a:fillRect/>
            </a:stretch>
          </p:blipFill>
          <p:spPr>
            <a:xfrm>
              <a:off x="6933062" y="3900741"/>
              <a:ext cx="627797" cy="14531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010977" y="4153423"/>
              <a:ext cx="459740" cy="92051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-300" normalizeH="0" baseline="0" noProof="0" dirty="0">
                  <a:ln w="285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时令网红</a:t>
              </a:r>
              <a:endParaRPr kumimoji="0" lang="en-US" altLang="zh-CN" sz="1800" b="0" i="0" u="none" strike="noStrike" kern="1200" cap="none" spc="-300" normalizeH="0" baseline="0" noProof="0" dirty="0">
                <a:ln w="285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907405" y="379095"/>
            <a:ext cx="675005" cy="36417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-300" normalizeH="0" baseline="0" noProof="0" dirty="0">
                <a:ln w="28575">
                  <a:noFill/>
                </a:ln>
                <a:gradFill flip="none" rotWithShape="1"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抖音账号</a:t>
            </a:r>
            <a:endParaRPr kumimoji="0" lang="zh-CN" altLang="en-US" sz="3200" b="1" i="0" u="none" strike="noStrike" kern="1200" cap="none" spc="-300" normalizeH="0" baseline="0" noProof="0" dirty="0">
              <a:ln w="28575">
                <a:noFill/>
              </a:ln>
              <a:gradFill flip="none" rotWithShape="1"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  <a:tileRect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5" b="35205"/>
          <a:stretch>
            <a:fillRect/>
          </a:stretch>
        </p:blipFill>
        <p:spPr>
          <a:xfrm>
            <a:off x="-29931" y="0"/>
            <a:ext cx="4135982" cy="37539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3" b="71424"/>
          <a:stretch>
            <a:fillRect/>
          </a:stretch>
        </p:blipFill>
        <p:spPr>
          <a:xfrm>
            <a:off x="9138879" y="0"/>
            <a:ext cx="3053122" cy="29346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59521" r="49296" b="23085"/>
          <a:stretch>
            <a:fillRect/>
          </a:stretch>
        </p:blipFill>
        <p:spPr>
          <a:xfrm>
            <a:off x="3195453" y="3445993"/>
            <a:ext cx="1702073" cy="63441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1" t="1800" r="18408" b="85966"/>
          <a:stretch>
            <a:fillRect/>
          </a:stretch>
        </p:blipFill>
        <p:spPr>
          <a:xfrm>
            <a:off x="7240522" y="2002815"/>
            <a:ext cx="1821517" cy="610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8626" y="3156278"/>
            <a:ext cx="2098056" cy="1516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643" y="438581"/>
            <a:ext cx="2995589" cy="1497794"/>
          </a:xfrm>
          <a:prstGeom prst="rect">
            <a:avLst/>
          </a:prstGeom>
        </p:spPr>
      </p:pic>
      <p:pic>
        <p:nvPicPr>
          <p:cNvPr id="2" name="中国风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30300" y="622642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84295" y="111125"/>
            <a:ext cx="6179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24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2，账号注册完成后绑定手机号，注意手机号的选取，这是抖音企业号注册、认证的必要条件，后期很难更改，须慎重选择。</a:t>
            </a:r>
            <a:endParaRPr lang="en-US" altLang="zh-CN" sz="24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14115" y="1310005"/>
            <a:ext cx="3112770" cy="5186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675" y="1310005"/>
            <a:ext cx="3147060" cy="5261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84295" y="195580"/>
            <a:ext cx="61798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28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3.打开电脑，再打开浏览器，接着打开百度，搜索“抖音”</a:t>
            </a:r>
            <a:endParaRPr lang="en-US" altLang="zh-CN" sz="28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475" y="1148080"/>
            <a:ext cx="4178935" cy="2646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330" y="3952875"/>
            <a:ext cx="4213225" cy="270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84295" y="354965"/>
            <a:ext cx="61798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4.进入到网站后，点击页面右上角位置的“企业认证”</a:t>
            </a:r>
            <a:endParaRPr lang="en-US" altLang="zh-CN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005965"/>
            <a:ext cx="6156960" cy="373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84295" y="354965"/>
            <a:ext cx="61798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32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5.接着在新打开的页面中找到“我要申请”按钮并点击。</a:t>
            </a:r>
            <a:endParaRPr lang="en-US" altLang="zh-CN" sz="32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325" y="1515110"/>
            <a:ext cx="6257925" cy="396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84295" y="354965"/>
            <a:ext cx="617982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32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6.然后，系统会自动打卡登陆界面，输入上面抖音的绑定手机号后，点击获取验证码，再将其正确输入后，点击“登陆”</a:t>
            </a:r>
            <a:endParaRPr lang="en-US" altLang="zh-CN" sz="32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20" y="2557780"/>
            <a:ext cx="6205220" cy="3926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84295" y="354965"/>
            <a:ext cx="61798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7.打开抖音企业号注册、认证界面后，点击页面右上位置的“开启认证”</a:t>
            </a:r>
            <a:endParaRPr lang="en-US" altLang="zh-CN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655" y="1964690"/>
            <a:ext cx="6800850" cy="412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83990" y="401320"/>
            <a:ext cx="617982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抖音企业号注册、认证步骤</a:t>
            </a:r>
            <a:endParaRPr lang="en-US" altLang="zh-CN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algn="l" defTabSz="914400"/>
            <a:endParaRPr lang="en-US" altLang="zh-CN" sz="28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/>
            <a:r>
              <a:rPr lang="en-US" altLang="zh-CN" sz="28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1，填写认证资料，包括填写用户名称、认证信息、企业名称、统一社会信用代码、行业分类和上传相关资质照片等</a:t>
            </a:r>
            <a:endParaRPr lang="en-US" altLang="zh-CN" sz="28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914400"/>
            <a:r>
              <a:rPr lang="en-US" altLang="zh-CN" sz="28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2，支付抖音企业号注册、认证费用</a:t>
            </a:r>
            <a:endParaRPr lang="en-US" altLang="zh-CN" sz="28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914400"/>
            <a:r>
              <a:rPr lang="en-US" altLang="zh-CN" sz="28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3，公司申请信息审核</a:t>
            </a:r>
            <a:endParaRPr lang="en-US" altLang="zh-CN" sz="28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914400"/>
            <a:r>
              <a:rPr lang="en-US" altLang="zh-CN" sz="28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4，申请公司通过审核后，2个工作日内即可开启认证</a:t>
            </a:r>
            <a:endParaRPr lang="en-US" altLang="zh-CN" sz="28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914400"/>
            <a:r>
              <a:rPr lang="en-US" altLang="zh-CN" sz="28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至此，我们便完成了抖音企业号注册、认证的所有步骤。</a:t>
            </a:r>
            <a:endParaRPr lang="en-US" altLang="zh-CN" sz="28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227805" y="1465874"/>
            <a:ext cx="1013460" cy="28346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华文隶书" panose="02010800040101010101" pitchFamily="2" charset="-122"/>
                <a:ea typeface="华文隶书" panose="02010800040101010101" pitchFamily="2" charset="-122"/>
              </a:rPr>
              <a:t>第叁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部分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76460" y="1242787"/>
            <a:ext cx="736600" cy="31826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dist" defTabSz="914400"/>
            <a:r>
              <a:rPr lang="zh-CN" altLang="zh-CN" sz="36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什么是抖音蓝</a:t>
            </a:r>
            <a:r>
              <a:rPr lang="en-US" altLang="zh-CN" sz="36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endParaRPr lang="en-US" altLang="zh-CN" sz="36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825585" y="1446316"/>
            <a:ext cx="0" cy="2819705"/>
          </a:xfrm>
          <a:prstGeom prst="line">
            <a:avLst/>
          </a:prstGeom>
          <a:solidFill>
            <a:srgbClr val="0F5869"/>
          </a:solidFill>
          <a:ln w="0" cap="rnd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59521" r="49296" b="23085"/>
          <a:stretch>
            <a:fillRect/>
          </a:stretch>
        </p:blipFill>
        <p:spPr>
          <a:xfrm>
            <a:off x="2403978" y="3946733"/>
            <a:ext cx="1702073" cy="6344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1" t="1800" r="18408" b="85966"/>
          <a:stretch>
            <a:fillRect/>
          </a:stretch>
        </p:blipFill>
        <p:spPr>
          <a:xfrm>
            <a:off x="10002250" y="2128413"/>
            <a:ext cx="1821517" cy="6104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5" b="35205"/>
          <a:stretch>
            <a:fillRect/>
          </a:stretch>
        </p:blipFill>
        <p:spPr>
          <a:xfrm>
            <a:off x="-29931" y="0"/>
            <a:ext cx="4135982" cy="3753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1755" y="1516380"/>
            <a:ext cx="4020820" cy="5835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914400"/>
            <a:r>
              <a:rPr lang="zh-CN" altLang="en-US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抖音蓝</a:t>
            </a:r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V</a:t>
            </a:r>
            <a:endParaRPr lang="en-US" altLang="zh-CN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666545" y="1448269"/>
            <a:ext cx="4046030" cy="718518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" y="-168275"/>
            <a:ext cx="4554638" cy="6832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3" b="71424"/>
          <a:stretch>
            <a:fillRect/>
          </a:stretch>
        </p:blipFill>
        <p:spPr>
          <a:xfrm>
            <a:off x="8542237" y="2183522"/>
            <a:ext cx="3170337" cy="304735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646189" y="3547319"/>
            <a:ext cx="3141090" cy="0"/>
          </a:xfrm>
          <a:prstGeom prst="line">
            <a:avLst/>
          </a:prstGeom>
          <a:solidFill>
            <a:srgbClr val="0F5869"/>
          </a:solidFill>
          <a:ln w="9525" cap="rnd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" y="1443990"/>
            <a:ext cx="7056755" cy="3970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1755" y="1516380"/>
            <a:ext cx="4020820" cy="5835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914400"/>
            <a:r>
              <a:rPr lang="zh-CN" altLang="en-US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抖音蓝</a:t>
            </a:r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V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666545" y="1448269"/>
            <a:ext cx="4046030" cy="718518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" y="-168275"/>
            <a:ext cx="4554638" cy="6832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3" b="71424"/>
          <a:stretch>
            <a:fillRect/>
          </a:stretch>
        </p:blipFill>
        <p:spPr>
          <a:xfrm>
            <a:off x="8542237" y="2183522"/>
            <a:ext cx="3170337" cy="304735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646189" y="3547319"/>
            <a:ext cx="3141090" cy="0"/>
          </a:xfrm>
          <a:prstGeom prst="line">
            <a:avLst/>
          </a:prstGeom>
          <a:solidFill>
            <a:srgbClr val="0F5869"/>
          </a:solidFill>
          <a:ln w="9525" cap="rnd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" y="1516380"/>
            <a:ext cx="6986905" cy="419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18153" y="2506999"/>
            <a:ext cx="627797" cy="1439402"/>
            <a:chOff x="6933062" y="3900741"/>
            <a:chExt cx="627797" cy="14531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99" r="25699"/>
            <a:stretch>
              <a:fillRect/>
            </a:stretch>
          </p:blipFill>
          <p:spPr>
            <a:xfrm>
              <a:off x="6933062" y="3900741"/>
              <a:ext cx="627797" cy="14531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010977" y="4153423"/>
              <a:ext cx="459740" cy="92051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-300" normalizeH="0" baseline="0" noProof="0" dirty="0">
                  <a:ln w="285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时令网红</a:t>
              </a:r>
              <a:endParaRPr kumimoji="0" lang="en-US" altLang="zh-CN" sz="1800" b="0" i="0" u="none" strike="noStrike" kern="1200" cap="none" spc="-300" normalizeH="0" baseline="0" noProof="0" dirty="0">
                <a:ln w="285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965190" y="311785"/>
            <a:ext cx="675005" cy="49536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-300" normalizeH="0" baseline="0" noProof="0" dirty="0">
                <a:ln w="28575">
                  <a:noFill/>
                </a:ln>
                <a:gradFill flip="none" rotWithShape="1"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账 号 注 册  及  加 </a:t>
            </a:r>
            <a:endParaRPr kumimoji="0" lang="zh-CN" altLang="en-US" sz="3200" b="1" i="0" u="none" strike="noStrike" kern="1200" cap="none" spc="-300" normalizeH="0" baseline="0" noProof="0" dirty="0">
              <a:ln w="28575">
                <a:noFill/>
              </a:ln>
              <a:gradFill flip="none" rotWithShape="1"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  <a:tileRect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5" b="35205"/>
          <a:stretch>
            <a:fillRect/>
          </a:stretch>
        </p:blipFill>
        <p:spPr>
          <a:xfrm>
            <a:off x="-29931" y="0"/>
            <a:ext cx="4135982" cy="37539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3" b="71424"/>
          <a:stretch>
            <a:fillRect/>
          </a:stretch>
        </p:blipFill>
        <p:spPr>
          <a:xfrm>
            <a:off x="9138879" y="0"/>
            <a:ext cx="3053122" cy="29346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59521" r="49296" b="23085"/>
          <a:stretch>
            <a:fillRect/>
          </a:stretch>
        </p:blipFill>
        <p:spPr>
          <a:xfrm>
            <a:off x="3195453" y="3445993"/>
            <a:ext cx="1702073" cy="63441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1" t="1800" r="18408" b="85966"/>
          <a:stretch>
            <a:fillRect/>
          </a:stretch>
        </p:blipFill>
        <p:spPr>
          <a:xfrm>
            <a:off x="7240522" y="2002815"/>
            <a:ext cx="1821517" cy="610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8626" y="3156278"/>
            <a:ext cx="2098056" cy="1516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643" y="438581"/>
            <a:ext cx="2995589" cy="1497794"/>
          </a:xfrm>
          <a:prstGeom prst="rect">
            <a:avLst/>
          </a:prstGeom>
        </p:spPr>
      </p:pic>
      <p:pic>
        <p:nvPicPr>
          <p:cNvPr id="2" name="中国风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30300" y="6226421"/>
            <a:ext cx="609600" cy="6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65190" y="2934970"/>
            <a:ext cx="675005" cy="252476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-300" normalizeH="0" baseline="0" noProof="0" dirty="0">
                <a:ln w="28575">
                  <a:noFill/>
                </a:ln>
                <a:gradFill flip="none" rotWithShape="1"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3200" b="1" i="0" u="none" strike="noStrike" kern="1200" cap="none" spc="-300" normalizeH="0" baseline="0" noProof="0" dirty="0">
                <a:ln w="28575">
                  <a:noFill/>
                </a:ln>
                <a:gradFill flip="none" rotWithShape="1"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认    证</a:t>
            </a:r>
            <a:endParaRPr kumimoji="0" lang="zh-CN" altLang="en-US" sz="3200" b="1" i="0" u="none" strike="noStrike" kern="1200" cap="none" spc="-300" normalizeH="0" baseline="0" noProof="0" dirty="0">
              <a:ln w="28575">
                <a:noFill/>
              </a:ln>
              <a:gradFill flip="none" rotWithShape="1"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  <a:tileRect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65190" y="3156585"/>
            <a:ext cx="455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/>
            <a:r>
              <a:rPr lang="en-US" altLang="zh-CN" sz="24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endParaRPr lang="en-US" altLang="zh-CN" sz="24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1755" y="1516380"/>
            <a:ext cx="4020820" cy="5835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914400"/>
            <a:r>
              <a:rPr lang="zh-CN" altLang="en-US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抖音蓝</a:t>
            </a:r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V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666545" y="1448269"/>
            <a:ext cx="4046030" cy="718518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" y="-168275"/>
            <a:ext cx="4554638" cy="6832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3" b="71424"/>
          <a:stretch>
            <a:fillRect/>
          </a:stretch>
        </p:blipFill>
        <p:spPr>
          <a:xfrm>
            <a:off x="8542237" y="2183522"/>
            <a:ext cx="3170337" cy="304735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646189" y="3547319"/>
            <a:ext cx="3141090" cy="0"/>
          </a:xfrm>
          <a:prstGeom prst="line">
            <a:avLst/>
          </a:prstGeom>
          <a:solidFill>
            <a:srgbClr val="0F5869"/>
          </a:solidFill>
          <a:ln w="9525" cap="rnd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05" y="1264920"/>
            <a:ext cx="7331710" cy="412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1755" y="1516380"/>
            <a:ext cx="4020820" cy="5835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914400"/>
            <a:r>
              <a:rPr lang="zh-CN" altLang="en-US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抖音蓝</a:t>
            </a:r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V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666545" y="1448269"/>
            <a:ext cx="4046030" cy="718518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" y="-168275"/>
            <a:ext cx="4554638" cy="6832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3" b="71424"/>
          <a:stretch>
            <a:fillRect/>
          </a:stretch>
        </p:blipFill>
        <p:spPr>
          <a:xfrm>
            <a:off x="8542237" y="2183522"/>
            <a:ext cx="3170337" cy="304735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646189" y="3547319"/>
            <a:ext cx="3141090" cy="0"/>
          </a:xfrm>
          <a:prstGeom prst="line">
            <a:avLst/>
          </a:prstGeom>
          <a:solidFill>
            <a:srgbClr val="0F5869"/>
          </a:solidFill>
          <a:ln w="9525" cap="rnd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" y="1469390"/>
            <a:ext cx="6966585" cy="3919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18153" y="2506999"/>
            <a:ext cx="627797" cy="1439402"/>
            <a:chOff x="6933062" y="3900741"/>
            <a:chExt cx="627797" cy="14531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99" r="25699"/>
            <a:stretch>
              <a:fillRect/>
            </a:stretch>
          </p:blipFill>
          <p:spPr>
            <a:xfrm>
              <a:off x="6933062" y="3900741"/>
              <a:ext cx="627797" cy="14531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010977" y="4153423"/>
              <a:ext cx="459740" cy="92051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-300" normalizeH="0" baseline="0" noProof="0" dirty="0">
                  <a:ln w="285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时令网红</a:t>
              </a:r>
              <a:endParaRPr kumimoji="0" lang="zh-CN" altLang="en-US" sz="1800" b="0" i="0" u="none" strike="noStrike" kern="1200" cap="none" spc="-300" normalizeH="0" baseline="0" noProof="0" dirty="0">
                <a:ln w="285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831840" y="438785"/>
            <a:ext cx="859790" cy="49510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4400" spc="-300" dirty="0">
                <a:ln w="28575">
                  <a:noFill/>
                </a:ln>
                <a:gradFill flip="none" rotWithShape="1"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  <a:tileRect/>
                </a:gradFill>
                <a:latin typeface="华文隶书" panose="02010800040101010101" pitchFamily="2" charset="-122"/>
                <a:ea typeface="华文隶书" panose="02010800040101010101" pitchFamily="2" charset="-122"/>
              </a:rPr>
              <a:t>谢谢您的观看</a:t>
            </a:r>
            <a:endParaRPr lang="zh-CN" altLang="en-US" sz="4400" spc="-300" dirty="0">
              <a:ln w="28575">
                <a:noFill/>
              </a:ln>
              <a:gradFill flip="none" rotWithShape="1"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  <a:tileRect/>
              </a:gra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5" b="35205"/>
          <a:stretch>
            <a:fillRect/>
          </a:stretch>
        </p:blipFill>
        <p:spPr>
          <a:xfrm>
            <a:off x="-29931" y="0"/>
            <a:ext cx="4135982" cy="37539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3" b="71424"/>
          <a:stretch>
            <a:fillRect/>
          </a:stretch>
        </p:blipFill>
        <p:spPr>
          <a:xfrm>
            <a:off x="9138879" y="0"/>
            <a:ext cx="3053122" cy="29346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59521" r="49296" b="23085"/>
          <a:stretch>
            <a:fillRect/>
          </a:stretch>
        </p:blipFill>
        <p:spPr>
          <a:xfrm>
            <a:off x="3195453" y="3445993"/>
            <a:ext cx="1702073" cy="63441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1" t="1800" r="18408" b="85966"/>
          <a:stretch>
            <a:fillRect/>
          </a:stretch>
        </p:blipFill>
        <p:spPr>
          <a:xfrm>
            <a:off x="7240522" y="2002815"/>
            <a:ext cx="1821517" cy="610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8626" y="3156278"/>
            <a:ext cx="2098056" cy="1516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643" y="438581"/>
            <a:ext cx="2995589" cy="1497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151310" y="1465008"/>
            <a:ext cx="3889379" cy="76944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</a:rPr>
              <a:t> CONTENTS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09627" y="3698312"/>
            <a:ext cx="87716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壹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1140" y="3867785"/>
            <a:ext cx="3630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个人号注册及认证</a:t>
            </a:r>
            <a:endParaRPr lang="zh-CN" altLang="zh-CN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05963" y="4608868"/>
            <a:ext cx="87716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贰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446612" y="3698244"/>
            <a:ext cx="1" cy="2744194"/>
          </a:xfrm>
          <a:prstGeom prst="line">
            <a:avLst/>
          </a:prstGeom>
          <a:solidFill>
            <a:srgbClr val="0F5869"/>
          </a:solidFill>
          <a:ln w="28575" cap="rnd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文本框 48"/>
          <p:cNvSpPr txBox="1"/>
          <p:nvPr/>
        </p:nvSpPr>
        <p:spPr>
          <a:xfrm>
            <a:off x="4252595" y="5532120"/>
            <a:ext cx="4190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zh-CN" altLang="en-US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什么是抖音蓝</a:t>
            </a:r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endParaRPr lang="en-US" altLang="zh-CN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311168" y="748114"/>
            <a:ext cx="1569661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目录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1395" y="4718685"/>
            <a:ext cx="4130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 defTabSz="914400"/>
            <a:r>
              <a:rPr lang="zh-CN" altLang="en-US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企业号注册及认证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4015" y="5399443"/>
            <a:ext cx="8686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叁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88820" y="392430"/>
            <a:ext cx="6179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/>
            <a:r>
              <a:rPr lang="en-US" altLang="zh-CN" sz="32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首先点击我这一项</a:t>
            </a:r>
            <a:endParaRPr lang="zh-CN" altLang="en-US" sz="32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04075" y="146050"/>
            <a:ext cx="46475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28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8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再点击右上角的三条杠图标这一项</a:t>
            </a:r>
            <a:endParaRPr lang="zh-CN" altLang="en-US" sz="28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23b2935d774081b29120eec55faa5b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70" y="1040765"/>
            <a:ext cx="2921000" cy="5193030"/>
          </a:xfrm>
          <a:prstGeom prst="rect">
            <a:avLst/>
          </a:prstGeom>
        </p:spPr>
      </p:pic>
      <p:pic>
        <p:nvPicPr>
          <p:cNvPr id="10" name="图片 9" descr="b79f2cad7fe35142739ac0e63970f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130" y="1099185"/>
            <a:ext cx="2842895" cy="505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17470" y="302260"/>
            <a:ext cx="38919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/>
            <a:r>
              <a:rPr lang="en-US" altLang="zh-CN" sz="32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3.点击打开按钮【创作者服务中心】。</a:t>
            </a:r>
            <a:endParaRPr lang="en-US" altLang="zh-CN" sz="32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4320" y="302260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华文隶书" panose="02010800040101010101" pitchFamily="2" charset="-122"/>
                <a:ea typeface="华文隶书" panose="02010800040101010101" pitchFamily="2" charset="-122"/>
              </a:rPr>
              <a:t> 4. </a:t>
            </a:r>
            <a:r>
              <a:rPr lang="zh-CN" altLang="en-US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华文隶书" panose="02010800040101010101" pitchFamily="2" charset="-122"/>
                <a:ea typeface="华文隶书" panose="02010800040101010101" pitchFamily="2" charset="-122"/>
              </a:rPr>
              <a:t>点击打开按钮【进行官方认证】。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" name="图片 2" descr="8105c8035d1b1a0f7ce641afcce17b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40" y="1651635"/>
            <a:ext cx="2590165" cy="4606290"/>
          </a:xfrm>
          <a:prstGeom prst="rect">
            <a:avLst/>
          </a:prstGeom>
        </p:spPr>
      </p:pic>
      <p:pic>
        <p:nvPicPr>
          <p:cNvPr id="7" name="图片 6" descr="43855e8f0837e95b08421961d4a0d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325" y="1652270"/>
            <a:ext cx="2628900" cy="4675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67355" y="149225"/>
            <a:ext cx="37636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32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5.查看个人认证是否符合标准</a:t>
            </a:r>
            <a:endParaRPr lang="en-US" altLang="zh-CN" sz="32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08800" y="149225"/>
            <a:ext cx="4536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32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6.如果符合要求，点击按钮【立即申请】</a:t>
            </a:r>
            <a:endParaRPr lang="en-US" altLang="zh-CN" sz="32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2c8fad1ed4418680d6125d33964c6b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94735" y="1391920"/>
            <a:ext cx="2702560" cy="4804410"/>
          </a:xfrm>
          <a:prstGeom prst="rect">
            <a:avLst/>
          </a:prstGeom>
        </p:spPr>
      </p:pic>
      <p:pic>
        <p:nvPicPr>
          <p:cNvPr id="7" name="图片 6" descr="2c8fad1ed4418680d6125d33964c6b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25740" y="1391920"/>
            <a:ext cx="2702560" cy="4804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31135" y="416560"/>
            <a:ext cx="8512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/>
            <a:r>
              <a:rPr lang="en-US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7.申请通过后在个人主页头像下显示认证身份</a:t>
            </a:r>
            <a:endParaRPr lang="en-US" altLang="zh-CN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77f64fa0b57b914d58793f22b3fc0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725" y="1094105"/>
            <a:ext cx="4752975" cy="527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225602" y="1371883"/>
            <a:ext cx="1015663" cy="3022622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华文隶书" panose="02010800040101010101" pitchFamily="2" charset="-122"/>
                <a:ea typeface="华文隶书" panose="02010800040101010101" pitchFamily="2" charset="-122"/>
              </a:rPr>
              <a:t>第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贰部分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76460" y="959577"/>
            <a:ext cx="736600" cy="3749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dist" defTabSz="914400"/>
            <a:r>
              <a:rPr lang="zh-CN" altLang="en-US" sz="36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企业号注册及认证</a:t>
            </a:r>
            <a:endParaRPr lang="zh-CN" altLang="en-US" sz="36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825585" y="1446316"/>
            <a:ext cx="0" cy="2819705"/>
          </a:xfrm>
          <a:prstGeom prst="line">
            <a:avLst/>
          </a:prstGeom>
          <a:solidFill>
            <a:srgbClr val="0F5869"/>
          </a:solidFill>
          <a:ln w="0" cap="rnd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59521" r="49296" b="23085"/>
          <a:stretch>
            <a:fillRect/>
          </a:stretch>
        </p:blipFill>
        <p:spPr>
          <a:xfrm>
            <a:off x="2403978" y="3946733"/>
            <a:ext cx="1702073" cy="6344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1" t="1800" r="18408" b="85966"/>
          <a:stretch>
            <a:fillRect/>
          </a:stretch>
        </p:blipFill>
        <p:spPr>
          <a:xfrm>
            <a:off x="10002250" y="2128413"/>
            <a:ext cx="1821517" cy="6104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5" b="35205"/>
          <a:stretch>
            <a:fillRect/>
          </a:stretch>
        </p:blipFill>
        <p:spPr>
          <a:xfrm>
            <a:off x="-29931" y="0"/>
            <a:ext cx="4135982" cy="3753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2794" y="1801805"/>
            <a:ext cx="675005" cy="38621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/>
            <a:r>
              <a:rPr lang="zh-CN" altLang="zh-CN" sz="3200" b="1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企业号注册及认证</a:t>
            </a:r>
            <a:endParaRPr lang="zh-CN" altLang="en-US" sz="3200" b="1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" y="-58420"/>
            <a:ext cx="3809188" cy="26162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621761" y="2313857"/>
            <a:ext cx="917508" cy="3428593"/>
          </a:xfrm>
          <a:prstGeom prst="roundRect">
            <a:avLst/>
          </a:prstGeom>
          <a:noFill/>
          <a:ln w="22225">
            <a:gradFill flip="none" rotWithShape="1">
              <a:gsLst>
                <a:gs pos="0">
                  <a:srgbClr val="DDCEC0"/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rgbClr val="836433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78555" y="2188210"/>
            <a:ext cx="65760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/>
            <a:r>
              <a:rPr lang="en-US" altLang="zh-CN" sz="4000" dirty="0">
                <a:gradFill>
                  <a:gsLst>
                    <a:gs pos="0">
                      <a:srgbClr val="A88752"/>
                    </a:gs>
                    <a:gs pos="32000">
                      <a:srgbClr val="D8C6AC"/>
                    </a:gs>
                    <a:gs pos="65000">
                      <a:srgbClr val="B89C70"/>
                    </a:gs>
                    <a:gs pos="100000">
                      <a:srgbClr val="E6D8C6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1.与注册普通抖音账号一样，首先注册一个抖音账号</a:t>
            </a:r>
            <a:endParaRPr lang="en-US" altLang="zh-CN" sz="4000" dirty="0">
              <a:gradFill>
                <a:gsLst>
                  <a:gs pos="0">
                    <a:srgbClr val="A88752"/>
                  </a:gs>
                  <a:gs pos="32000">
                    <a:srgbClr val="D8C6AC"/>
                  </a:gs>
                  <a:gs pos="65000">
                    <a:srgbClr val="B89C70"/>
                  </a:gs>
                  <a:gs pos="100000">
                    <a:srgbClr val="E6D8C6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ags/tag10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ags/tag11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ags/tag12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ags/tag13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ags/tag14.xml><?xml version="1.0" encoding="utf-8"?>
<p:tagLst xmlns:p="http://schemas.openxmlformats.org/presentationml/2006/main">
  <p:tag name="ISPRING_RESOURCE_PATHS_HASH_PRESENTER" val="778f1586ca68beac1390c153a3c92bbf196a1"/>
  <p:tag name="ISPRING_ULTRA_SCORM_COURSE_ID" val="5F5E9A52-1D9B-4D3A-961A-7E2E8B3AB0F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TsPVI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k7D1SKqJOQXxAwAALBEAACcAAAB1bml2ZXJzYWwvZmxhc2hfcHVibGlzaGluZ19zZXR0aW5ncy54bWzVWO9u2kgQ/85TrHzqx2LSJk2KDFGUGAWVAAXnrtXpFC32gLdZ77reNZR+6tP0we5JbtYLBAppTXucckIReHbmN/9nvPHOPyWcTCFTTIqGc1StOQREKCMmJg3nNmg9P3OI0lRElEsBDUdIh5w3K16ajzhT8RC0RlZFEEaoeqobTqx1Wnfd2WxWZSrNzKnkuUZ8VQ1l4qYZKBAaMjfldI5fep6CchYIJQDwL5FiIdasVAjxLNKNjHIOhEVouWDGKcpbnKrYcS3biIb3k0zmIrqUXGYkm4wazm9nF+az5LFQVywBYWKimkg0ZF2nUcSMFZQP2WcgMbBJjOaeHjtkxiIdN5yXtRcGBtndbZgC3PpODcylxCAIvcBPQNOIamofrUINn7RaEiwpmguasDDAE2IC0HCugrthp33l33V7gT+8uw5uOtaGPYQC/12wh1DQDjr+Pvxl4a/f9/1Bp919cxf0ep2g3X+QwohuBMRzNyPmYWRlnoWwCpin4zwZCco4Fuk3YVSgscw5zSYQyBbDLI4pV+CQDylM3uaUMz3HbqhhN9wDpBcqhVAPTNoajs5ycB7gLCAahrlc1cTJ61VNnJ5tuO5a7Q9u7bTSo1rTMMbiQVphmueuk5ZsYyk2XDPPZCR5tHIIkhFEXZrAWk8M75loIeeRQ8aYBI6uXmSMcocwja6HK2GVj5Rmuui91jonQSwcEkBuhluhCGOaqY2Ir6JuCj9s/tmVGtRfNhSW9BjrHzLnEZnLnHB2D0RLgmnOE/wVA1lvJjLOZFJQsd81UZyhcVMGM4jOyyh6jyqSHCVxuKQctNXwMWefyQjGMkNcoFMcRUhnyuJX9wJOqVIPoHRp4zPbIu3ulf/umXGQRlMqwj3BsTYgSfVB8OmcCKmXchiOkOYKiqRELCrOyvhW/fk0KJbk3Kb5307GGvQBU3IYLfsk5ocWlFYb02nRiKa5CmhsQYYpsZh4EOJkYSKHsoAhFUQKPic0xOmtTFtPmcwVUmwDW2j18xZaecJE8TTBKYgaswiyUpC1oxcvj09enZ69rlfdv798ff5docVe63Nq1NnFdvno4iwn9c36/IHQd5bolmxLZokp1GhL6e4Xg8UC2x7xnmtWz+5NVCzMp7iIhv7F4PKaDPzhbScY1ssUQ1di3+kwxnIam/fIMjK92wDT4ZeCN1Evw9gf+L+XAsQEluqbcmq7vVIOvynDNbCbvL+2xUuZgJN/YicZzn7OEobl+7/o48da6tdHwH/Sxr/0QmlnwIHaGGgWxpjRg1XBkx+ThwzvU4qYfVpdATfufJ6783ZtThImWIJxNO8Bqyt58+S4hrfInUeVCqJt/oejWfkHUEsDBBQAAgAIAJOw9UgsqonbsQIAAFQKAAAhAAAAdW5pdmVyc2FsL2ZsYXNoX3NraW5fc2V0dGluZ3MueG1slVZtT9swEP6+X1F13wl7LZNMJSidhMQGGojvTnJNrDp2ZDtl/ffzK7HbpM16Qqrvnsd3vreC5Jaw5YfZDBWccvEMShFWSaMJuhkpr+d5pxRnFwVnCpi6YFw0mM6XH3/aD8os8hyL70BM5WxwAb2bhf1MoXgf3xZGxggFb1rM9g+84hc5LraV4B0rz4ZW71sQlLCtRl7+WKzWow4okepeQZPEtL4yMo3SCpASTEjf10bOsijOgQZPl/YzkdO7Ov36A9qOSKIs7eaTkTFaiytIk3x1Y2Qcz/TtaVUWRk4TFPxVGvrls5FRKMV7EOnld1+NjDJ427X/0yOt4JVJaMo5XcR3DuW41ONnoro0cpZgHmQcna2CT499610E8l/juUdmXAWnTyavBwvBFD2nsFSiA5SFk7PJmr89dkrPByw3mEoNiFU96EkH/YQ7Ga5JdT3uD7wRVkYgr+gRr5x2DaxcvBEw1ff41erWroo4vnddFKCAnVdGEfbKHvlbp/UIGSl75DMlJTwyuj+CH1ocJ5T4Fvtins6+tgLD+hjyFU7Bajw9mMGVkWuvCJiGl7CUJpwX0oCpGsqszoWUHcWEGN6RCivC2S+Dy/f2MRJlBwbfacN9hRRRFIbazcaol3RcL3tOu9Fb03Z0Pwr949x5pvQOv55jpXBRN/pHSc5nnnc9t/fMs2GKWZMaD+KebfhUUoPFFsQL53SyH8YVTAZzN1xjcJRFWUDZcJ6Rv2SoAKxrchBrXTcCoXFSncPVpKqp/lOvBN6gTAkjRsdUtb6OYfLel5HCNwFgUdSha93BWZqOKkJhB2H2I4V98NjLkNRdOtZwN+oBNipuOa+Z1JN+VfStEuNSwwDhVcc1zHCW81tY4VzalyWTH5ZwP/rJWg7bzLRe7N0pfCslN2v7cQq10vw3+Q9QSwMEFAACAAgAk7D1SJjAjiXHAwAAPRAAACYAAAB1bml2ZXJzYWwvaHRtbF9wdWJsaXNoaW5nX3NldHRpbmdzLnhtbNVXbW8aORD+zq+w9tSPZZO+XFK0EEXJRkGlwMGmLzqdIrMeWF+89nbthdJP92vuh90vuTEGEkqSmjZp74QisuOZZ2aemfGw0dGnXJAplJor2Qz263sBAZkqxuWkGVwkZ08PA6INlYwKJaEZSBWQo1YtKqqR4DobgjGoqgnCSN0oTDPIjCkaYTibzepcF6U9VaIyiK/rqcrDogQN0kAZFoLO8cvMC9DBEsEDAP9yJZdmrVqNkMghvVGsEkA4w8glt0lRcW5yEYROa0TTq0mpKslOlFAlKSejZvDL4bH9rHQc0inPQVpKdAuFVmwalDFug6BiyD8DyYBPMoz24EVAZpyZrBk833tmYVA93IZZgLvUqYU5UciBNEv8HAxl1FD36Bwa+GT0SuBEbC5pztMET4jNvxmcJpfDTvs0vuz2knh4eZ686bgYdjBK4vfJDkZJO+nEu+j7wp9/6MeDTrv7+jLp9TpJu39thYxuEBKFm4xFyKyqyhTWhEUmq/KRpFxgj35BowaDXS5oOYFEnXGs4pgKDQH5s4DJbxUV3MxxGPZwGK4AimNdQGoGtmzNwJQVBNdwDhADw1que+Llq3VPHBxupB4679dp3RplRI2haYbNg7JFaFF4U7RSGyu5kZp9JiMl2DqhMbIsMJfjklMREG4wt3R9aiwD5owL5N/a7tfH0mwll2a01Bscrnm0rZy2fu8qA/oPl5wT3aX6TlWCkbmqiOBXQIwiWLgqx/8yIDfHg4xLlS+kgmpDtOAMyJTDDNiRj6MP6CKv0BJvi0KAcR4+VvwzGcFYlYgLdIp3C8q5dvj1nYALqvU1KF3F+MQ1fbt7Gr9/YhOkbEpluiM4VhvywjwKPp0TqczKDulIaaVhURTG2eLMJ7f6t5dB87wSrswPXYwb0I9YksfxskthvhqBt9uMTheDaIdrAY0jyLEkDhMPUrwZuKzAFzClkigp5oSmeB9rO9ZTriqNEjfADlp/e4TOnnC5eJrgqkePJYPSC3Jv/9nzFy9/PTh81aiH//z199N7jZabqi+odedW1cmdq9DP6ouF+BWje9bilu2ZKnPbqGzL6e2rfrmStq/4KLQL4fbdsliBP2a1DOPjwck5GcTDi04ybPiUt6twkkyaYYOM7W89H5veRYIEx17wlkcfxf4gfusFiCXxmgQ/t92eV8KvfbQGbjf3b+xlrxDwLp+4uwlvc8Fzjg35v5jMu4bk+4f6hwzm/T/63Ng+1GACLdMMa/Rodf35V9mDEvZf4sA9rV+lNt6dovDWt9Qayjdf+Vu1fwFQSwMEFAACAAgAk7D1SPhisWuEAQAA/wUAAB8AAAB1bml2ZXJzYWwvaHRtbF9za2luX3NldHRpbmdzLmpzjZRNb8IwDIbv/Iqqu06IfZbthgaTJnGYtN2mHUIxpSJNoiTt6BD/fTjlo2ndQXxp3j59HbtyNr1gt8I4DJ6DjXt2+3d/7zRAzeocrn2dd+gZ6qHh6Rw+0wx4KiBsIMXh06O8PRGUcSic6az8QFtT8wslvlkwbuq4Iiw0oRlCKwjth9DWVOJfr7J9VVVFtTbPcmul6MdSWBC2L6TOmGPCq1e36gU2YFmAPoMuWAyeaeRWF3lyfIgw6lwsM8VEOZWJ7M9YvEq0zMW8K/+yVKB3P3xVAYOn6GXi2fHU2DcLWTPxZIjRTSoNxsA+7+MEg4Q5mwGv+Q7c+gf1jNsFNegiNak90KMbjDqtWAKtLg1HGD4mdl6tbkYYbc7C2lbE3S2GR3BWgm5Zje8xPFCqXF3wA5WWCXakhbZ7fkS5ZPNUJPvUAwySw8OibVf3ToW6449Db4RkY4SWxERmXRfHBVNvycE1jaxTauY5JQpKlERiRYEFeRrbvEZw/xV8nztLcRQru972D1BLAwQUAAIACACTsPV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TsPVIm217W2AAAABlAAAAHAAAAHVuaXZlcnNhbC9sb2NhbF9zZXR0aW5ncy54bWwNyjsOgzAMANCdU1jeW2DrQGBjZAEOYAULIfmDSITK7cn2htcNfxW4+UqHW8D22yCwRd8O2wOuy/j5IaRMtpG4cUBzhKGvOvFIMnPOJSY4hR6+FtaCzBNpmdFV2bDuqxdQSwMEFAACAAgA95JT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7D1SDinyDRiCQAANT4AACkAAAB1bml2ZXJzYWwvc2tpbl9jdXN0b21pemF0aW9uX3NldHRpbmdzLnhtbO1b3Y/bWBV/37/iKquVQELNh/OJ0iDHvpmxmnHS2J1pQSjyxHcm1vgja99MO6s8sICEEEI8InUXCRBC+wJPSKi7iP1fkDqFJ/4Fzr22J3YmydjTVoDW47aqzz2/c8695+P63tN2gwvLlZYB9RzrE4NanqsRSi33POh9gFB35tmeP/ZJQGhQXlNOLNf0nivumcdoQA2o4ZqGb0psNOhV0ID/oHZLbMtteKv36zXUquMabiMZNyQY6whyR5BgTK5VpW55Q0Qo1ycz4tLtUrvl1OhtgOIGxKeKa5IXPSHNnRxKz+DAN0wL+IJes86eVax1JdfZg+rVRquBVzVREIQmkhpyVa6sWq1OS6wiXKk3KsKq364JNQFVG41qp7mqtmoNAd4GnSZIqeNOE9Vb9XpNXtVwDdBIFPtyTVq1hE61KoI23O5Iq8Gg36pUULVaFeryqtEUBv0KAm4BZIhCmy2gIAt9obkS+2K1LaCBNOgP6iss46bUQO0ablYqq3q/L1Qq68Vdzy65XGtq5unEy3mHwK0u2DrKYqu8Jbi6s6XvA7NOnIVtUIJcwyEPSzPPcYhbimKSx2/MEZuSpoZEIDN87/qL313/5utumb/EI1x7MvyTdGSZD0unS0o998HMcymY9MD1fMewS70PwwiJ7M+C9C6Jnwd3ZszIWl2L/2SFRbogauHZB4I1XRju1dA79x6cGrOLc99bumYmM+dXC+LblnsB3JVOS8J7FdlWQBVKnJR9uM2e7LAFVKWAMPOamD2ZkLZxSuxYY4X/5MCtVd69IhvQSyuwKIeKVfbsgy6Mc5J2QFtkz36MC1rSXmux524QJS8osAssyWt72W3jivhpJWFR3IvyFstF3nha+N45W+w07m5H3+BsD2qMe84srLAnE4hNkCnM5KVo2fj85Q3G6HWzlnQd0ALOTRaXiMRFjvtTaXQ0FtVn0+HoYDTtKwelnhRmJWJp+a1as/2i2mh+u1uOcBklaUficJiWhbiwRiWbLFWfjIZTEIiHUxU/1Us99mdu6OiJPlRUXOpFf8ktYDzBx6Ue+zML9MlkglV9qg0VGU8VbaqOdL4uQ6xjudR75i3R3LgkiHro0iLPEZ0TBOXZ8gkKbMvkA6xkW+6SZNAnj45ERZ1OsKZPFElXRmqpp3m+f/UdLtlY0jkEz9wIkGkFxqlNTK4WQoSPs/IC2vlXGIJfdG4Bp+cYlvsgi/aJeKKoB1N9NBpqU6zKMaXUw66JZN9gmvILmoganoAM34Dd+n7wKY8+LgGJtp1byKFycDiE3zoz5NA6n9vwm97DmjEGl4yJmwEIgYMnEHWadjKayGwNQSEy0MIIgueeb6aCJum6DLIVVRpBaEp6Qr7OxMSywfGWO4PQITOaQd4R1jTxAE/7o6cQ45Cbo5yg0SNIyUc5Qc+wBjmEtQwwVTxWDkSWESwN4wSJc3BmsHi3r5AxmwGOreal5S0DoLAVhjTh2Rg8yK1Jw4+fgCMVcbgj20PBsNj87dy6JGCKb8I2l0EXlCEJyyy6Hj9Rvj8diMoQy1MIN3l0MtV5lWRKHeMKuR5FhnlpuDOCTsnMWEImXMGYaZl8jHmem/Dx0voEGTSqPx9FpUuV8dOP7mFSquBtsQw+kUEZfKYs6F3a2bJFM7inISzWd1qRZQHubYImYVWcKKN346LAcpZ2WKXfhaNujMvrrDvtePv1yu6292CMFpbgvgIVrW95uUAYdmK25cDmaecCKuoA1I3Deg4Fn51DcwlQR5EM1UNvIeYYVi5lyDGsaD4RJ7ivKTp8bJ2QU3b6yADmuRp6bbu/2RnRJnAMv0nVU3LmwfeSTYzL8EMG9i7u/ixeTnwqpbYWXdGHYLgKMs/DoAKptuWwM1Q2sU+OcLwU4W6Qms+Jt7RNnt22dcF3BFjnpUNuf4ed+Z7DqbYRxHEdbkrfe0tDwilOQr3jfB8QNwma2VeJ/Hwrj2lYnEiHU0lUJcxOFCyf7ew4yA62JkNdmw7FPpMAaeIYdDaHXfiMnfOyywpPBDIeiCAvmvx4rL9+9dW/PvviHz/6Y3ZJGyaFVBRRv5tXDuQ/K5z4Rt4PVI+S4IcZ5OhiPw3lLxmB0Zkqhl5/9pfXf3gZ3nS9+fGr1z/76vrXn/7z76/evPzpzSplkaxAAL+TI40RbluO57ArsEyqIUUiN4u6LkqHR5BF8NH5+s+/v/78l29+8qc3X379+PG///ay2WlWhVZDiCWh65//4vrzL1//6q9vfvspjFcbQrNV6dSq1VZOvUfi5BHUUn58KPWODP8CarHueXaQUxD3JAt3CIWc0PWpeUltyyU54W+9ubHJ68p4Ksoyv06AtLet2UW4o5twJopuDpHtneeRJx2KKhT8DZHEtGh+mXy/jAshVJnwfV1jLrdunzeE9R2NbcC2QFNXPi71PXvMLstu3w4DA7vbg8jvUZ/dEsRvSY5g7j2PfBdxJSmbnGMwYcw+PxO8a9om94Rlm9k7M+wg4o0om4zHng07jRTOJiE6Td9ESVKf3yUnADekW4bDue0Wd4K4ya+SF/QWf4K4ya+xTWoEB8VboM2RJDK+3usbfpKexXHAQ1xe1SKe+C3NwywYsmveIGFSREhzOp5Jenyv1S2HRLnMaEmDyzss7ro3n0NHDHN6xacdsDZGamAdu+X9wdulFrXJ7sjm84D8S06LveaL/rAZsbkUIRXRqwV5WIJjjTGbs30hKKFIxsMSExm2eHbhFnEpY5UsgeTZsB/q8FLOK3k+oMsqeD6IF2b6flC3fGuhuuV9DupGYnf7z106p8THEAIWiWMzTUtyz+OLtWP+fRuzRJVlx2hSAJ2DbBdOXDegBCUVV8TwZ/M4qsKX5Dh8qlLLJpckrlMJQmJx9s+/G0By7I9tkQ7JGU3WzoiyNQkSbLeyIKp062BMcqcHdsL4CW8rLhzZlnUR97a0o8ZpwKe/pVrFW09C2ZbdKC7TLOCTrCEhFbpblAHvLgd0y8ldFqrUllbt3v5t2P4t+rdF/7bo3xb92/+b/u0HRQO3aOAWDdyigVs0cIsGbtHALRq4RQO3aOAWDdyigVs0cOMGrsZvA4vubfbz1f9igxaSwlv6s9ydzqLbWnRb32m3df8F9/3brWvW99NtTdhdtFu/ce3WfZ2mDJ2fezdcM7Qyi47r+++4hrB8DdcQU/Rb33O/dfeuk6Xduvff/vwXu62bNICCvJ3/M/w/UEsDBBQAAgAIAJSw9UgugG8OhCsAAGRrAAAXAAAAdW5pdmVyc2FsL3VuaXZlcnNhbC5wbmftfQk0lO3/dwpJCnnIFEaJnpIwKmSPqCx5kn03RAlNU9YZE8qSyShPRhEtjyTrlPWxjMIM0Uxa7FlmkixjGjJjmeWdaVXx+7/nvO857++8R+fEcc99X9f3+n6++3Xd30mwtjJbJ7xJeMWKFesOHzI5tmIFP2jFipVXhAS5V14Omf/L/cUHPWZ2YEUhQWaE+we/r5Gl0YoVGNRapqcA9+81Zw45QlesWF/P+8+HD3rgvWLFqdnDJkbHQ90obwPyYB2OBh+rldwvqBp+SBHe1LD9mu9W2tXYh6HpL6X+7tz6x71G4S2SpX4KDpfbhPr+8bqz6bJi9x7R7m4naExZgmV+a//YR3eIb8gJust8/hjzRMGU9plDkb7tfRrzN4naHY79pScIxnGN+PSg2rCZUXts+MwkGgubmr2kCnuSs0mtbsUqkYU/6m5t8qs08f7jqu0uA7lTnJkOBKtDB259YMMW8Z9v5P5w8ZIHJdIhEt7V9G7/AyIjm36/oyCqaTeJfKe8L3zsFPCdYi5S/aWOoLTHBb4FPybioprU5C53pIc+peIlJsLouho/j4I8LQ9CxrnBaAeNYguMf51D7cy04Nb6UL9323Bg9DbQrx9iRYRA2wLtsypm75zDRv4ZVqvX/9PnhAvyxslbmn4mSdrDQ3pVtIhD3JOd168/+2VMIRA/IFrk11XEqss3XTgvnX/Nvln5Zz78NsHt13Xo2k/Z9f5FNcEz9HIs/OOdlTtvr6Q9lo9UaiDG6j35W974VbeAr+g+/CErwNcHo+Z9B7LYI1nrg2qmU2+kCz+4IAw7KkDyNWYim+iCRrHyCleUEltn5hlrE4d7oYSv0z+vQzDxiLTa3AvCD+qahRuI8aeJYt5CoJd+j5qQjESR72xArEvDfr7JTuCR3gEuvWLeC9ZgfcLDfyU5WNKaT1LM2++Aj+WfiS0z81WTpEpG71ewDDU8Lt/nLcNZsokuogPiB0aLLmDPM5HTlh69hbwbokUsH+Sv8YEAghRjv/Ok7g9LgeOGAmU7kymSwd5C+vzABTz8G9B5s67ClXcDP+CmtaPEMxKoT1jkh9AG5Pj1z+A016tWf3z63JfJmSQ798+1P+9wDx/JfuyO6unRTmJpEl5N+MKBLRLl4J6Odo7+9DSUAZ9gBzrr4PPq/uQSLbwI0eO3DsFHbbL26zI/1scxqof1qHOwyebt/do+/PyQ+fk+Rm3I2+dzY5D5Od0WBH4mJyty7oQFk/HaTOf+2z42a/wxsXYs2YacpBcLZZSXByfZRLXtlG96cfHZTWspNM3O48dcdIsHWxviDyP4AeptQVkqnX5PnmQbmSKDhkPfXTULJLAaJI5WT5V2SkLS5RXk7MdHHVbLjCFUi7JZCJcYUckK6hIL8N7uJ76zpI40O5yF6BikUYW2bEXGo8xjkEOHuyeQ5y+c4Q336mxOU64soMtJumglI3sBQAI/AJLXEfevUndywOjXUh74USMgzebmD2OQ9LTuedcMYVBSjb1pmT4urw65JCGuAb4Nc3DV7rBUnZ2FPmamPTteykHf64EeTau7CZzI56qJxE7/A44uOOcoz+/K0mT1r6kIiLQJiGDS0tE1JdYKbARLDhDs7b1XGuG+hLQ0WTU4iRVHrnqudbT6zokIDpKeY180mK1I6+yOiChB35BZC3pUquYmMGG+hDxlJnROqibuQqGwex6t393dokXS0+g22xwyfjTdrrrLt6q/LL0hHT4R1i4LzVJeQmI1tBOt71KqQz+1mYmK6zcgerK8XWOlVNL8+PCT/Xh2yYhdctuB+CFEed+8V9gVCkSu5ypkojdi9J20ZNoSGHhQTZTd9j8SUXSyFnd3R+SHHDBJO7OrIZ5MIv6DC0N7HoKxunyzambnMER6jm1PAIXdwUkqwrMyN4VwRx57pyWZdmdll5unWeyA8ccnPyyU4Y0ogJJjoZHA8dtli898O3iOPM7VXY3j8j3K401iMCH9BfbvTw21+m0te7km6bWdYfKdNdf33tm1m1xQ94Mfr60QGVz99YgV9o64JAuIFn2yeoGR9BE8keZdKShpHdUtLATac+eR0t+NPtWS0t8FKKp7BPU474Jwq3XU6aJiBeOPW2YW2tPWOpGUXR23V+60duYzilU63n7xUQWyfGX9D/ulw4JwrVcUYAmBSfO8NrSJa11OKS+unKdyDAhc26VmLPCo5mmSyJO4gZgftj8KtErD4pFLjPADw4DF5cmQ8gnfZWsocOKBYZl959UtM2Kwn41r7OFUf65tfVCwuBI8uMXWquLaZpEldKtVrfnsOi46pT+sc6iy2o8Vlr4C+trz/T8DPyOdXc2i98R1uCNYH7v9i2TZlH72c27woXYjaqYviUqbcTNgXF0UGC3NsFkGgsOo3xxUDQkdKyg/hY64xRWkgajj8rXl5Ajd2g4BwCZLx3vNSp44Z58fLNPyHeh9pxjsOcNlaxp2pXP/WJe+l1mstcmfTxcunc8Ix0w5bv+A67W4rAP5WCqlRwOCpi/9ULmWC/Jg/8vDwbxRokW4fnYh8p7cYOB91j//HpDsfMiF7tWm+ycDsqcCy6O/i15rkGEyZm8jtEq41Z0rm9xQYAHr69QE+QFTR4+53hE+bcvl3cl1r0ryi1uxT0nadJmvfrUulUtj+x9Eys4zbyVnCCG10NDBSxvXIya3IyYJw776UzfqE1VrQ2mrNnrzApMF3BMBD+yORhbBKf5x9DBa60MPD93YtE+z1lGOOz9mcWaz4lAIJjluexZs8sMwkD0IdDuXy4XfP+1+6XVC1Vvh9d/IVMNGPZRXWBmDZfVga264NJooKx2n9TtoR4oB1QcT8Rs403d4olGLJ83vdEFMQLMi7A9tJIDtTXvpvVBigFvhr/EPN7ayNTLll1K/6hTZ4K2sZIfRIBUauEXODqXLN8YJtx6LorPO7XzgICjr3A/9QpLPJR+2pBQRM5z2dZQykeMCAFo4q/Mqhh1fpOpeBZTIT0tuHJ7by8I87A1M5OzeDoY4I4Pw5T3d8wL5xI2cpPnIoev2fdrD7e8CU9cUjaU9XnnUgPXJUitkYuiYJ/OaK2AReLmTYBQUlKxp/TYSBUL7vUDtTy9LA42M5+MDpmiA8nIMpUwrKN8Eb7J75WWhfV4vpbj2tvzNaGeCOFBdifBmoqhGnZRh42J/HrhTrF91MHSMfA3yH5hMqIKhkOdvi/PVz+kpe8EitI+Mlzlg9ygeiC9L3Pr08kxIBDFRyHxrg9+Tg72IjHsU4YSeVB2T7iPT7dtecAWkQLJi2+14fGSz1iKStjMGqRUSkWt2cT1G4S6lwmEiyU8H1F61LVVVxxGLNZXBwnYcYXJysS9e9H2AVvYoEEJG3M9VtCfk489jlbnXpnrNzZ08Qsd93FpG14D2FHjeTJVMnbV30MVngr+yrBNkLe5tcujMeFFMCRpeYkuib0gGU2PEy0vR1xu882uOZ19SwDyrzqhrnLFJKdXSj/57CJ/L+FjRbwO2NzgmAAqiV4rQklzvLSIwkkamEUHI6UqFND+EpycLlCyk6LTi7K5Qv6B2wPBp6iXMeiUvi/l4ecWnl4P7pt2D4/EVMMCzQxIOKFsBJ4HuQuSJGrhedKIQ9WkYDFcB1dHkGup2NUt/5VshVZIy3yeK/DyRBIFuf3BrqJ/Ozu4Il4Z595Jm23mNqyqn4zHi50ps380EWeCcrDEie7vJ7rUAv7Xq3bNe18pFtLtnUyWqQvPHNK2Q0N2oRBpFNSvtSF7d3uPyFjjGsbW7CCyGSxovshYCLbCf0jjDg8niKXlSJ3bZX0TryLdLFPt4iKF2JAXhTW+LDZrCcHiMwZvuA7HBFhYTXMfPwTJt8mha7Tp7SBljRQf9MLBWSJI5+0jDXoszerHztlFnuvvASuzNqQoZiYZnAIEZwhpf1toi3MJU3pUJJqp/FYvTgAdCoImOP16+eVg3bScfDFSpRw5Z5Qzdk/rdlBgmQ2pSrFEWAuHHb18C5BxAVogaxd7fa/Gq+8jw20CBuG+rSeu/IH8Pf7xN+7jHuPBvmRIvSZKOWDnalmeI4nn6xYVIvumD+rpz6yWlqxa3uLjMC+Gfdr64t3IJTeIzMkWdvA19UNcpKbbYStTp/K/v2UfJ8Uy+U/0eFeVdU0XFoUl6+K/3FfsM9G77UNrhplNNw23We3+YwM3PzmRLxn/xVJhpqDd83rhrFbIjf2ESOHBs1bCSahCWRR9M72e+32LnD3/Itwq66fNjG707r3vaCy4IeoylK14e9BI15zqzyzvPnFTrxnVdvcO3vm3F4+Ir5UcavqfQcVHKN5XD/uT6X3unqHGi/6+qzfXfyrc0wxx4Nxz/Ef5gk2zFiDHDUV/Jk/vn52H+XCSMcBmpbq4/xidZcXdBFPYG+IP5C0ZYPAy7TkjX3cWNs5QfLh7IVNytvBZ39zMzF49kFiVhYSD4X0BCQeXLz8WUKQPOVH0Qhx4EjJy2R0x/hBowoPpvLkQ9WdfAOAs7imcEw1BB8MXjXYKlh1vY0PV6MEovmJch8CQlZdNXAduyaAxKsHTLDB/dkdJxeHvR0x2DvS8NYUVrQRclnwovVDC1M4GTXpqxzYV15EjpeOp5npKavHq0ErwgnuNGRo3b6JEWXnrEzGE1+d8M0tML8vXb7JKfcBlYv+mupyMcM/cjaBITpPMDqHBqhKj+cGHUGTL70mZu3KZx8Scl8/QISqaN5hXJwQiOMb6ZYbj06r56zTBJrr4Z71HJU7Pz/DEfPwAaK16+5gY/gBGkGYtOFVK/KP2Lwm5pcoiT45oC3NzwgX2fIv+MuEA7dn5hAabi9ZciS0XWk8Y5uHV1iclKA4uViJMxGgTV7wWjugxB/i8+vt7c/KL0gV8N0xdb8TXesPUh2EoS84avf70B9O1Z419rI2pIvu+XeeakwOJYUP512e8uxWrVgud+sfwXvl/+bAptr2vb2+oWZdp/S36lv9G0aOT49fLnsBF0uAZjF/xdRrXXLXjuV1/6/fKLktiTTna2711sadXhbl8rTfKfGf594oUmq34BPTzb/2zbNM6p67tuvd/zg4mLmO1v9PCiZEfbG1DbxqnRMJ+vNyxg4iIW+9tlnhtTTnm92d/nh8N5dWHBc9HLoC6D+n8EqilRnpybk7m/wdcCWa7PTZM4s8Vs2ETlcGBSYlGQLLaWpQCcPTSaVlEkCv9g7EtVhepRaLr0TjA1IySMqcomqcqRNHAU7aAyuS7acKSUN4Jt8Lde3Yz2ZuTwm6lnP7J+Tx4HPkh6wyZTsqoHP+Ug5nI2Cgir73saN+S7VurRHZOev5JvVJs5vJwYfs1qLHUJ16PUovG76hOHWNzR33fTkZKLxBQ81oTzAzgzKE7ozDP72rPxHLf9NNGIHKVeiow4f8PEpf65gv5/18h2B8ZJ8Tdge9bH2Ww5gkyANqhDMoOzxjzuwPUmNCaUD1w/PyDm7v/EvIo6tLcBE4Bu3v8P12HZr89ijfsGBfvkE6tkqrZf/ABB8rC/e9J22xzhZHb8dy1o4QHYptDkp7MDpLMuidLkN2i4VtsrGshnCDM1FNtSx0voJfgbzI1JHLI/hEOBjR2GX1yt4pFQ7DM7eb1M4t5b917EWhlShY/WBh0rEps0U8HRsq+aGGo5Qqo47yGOUsfhtUn6qecv46UYXbVSHMSubSPidhk6cb8ph9BnXFHy5M6WnWVKfZ5BLDmAirSDIIDGCfACGhlaMHsqe3ZfgaqqJHy8c6v8khwFrtVuZHpxTQtjJt7wLmV9wgVPuHNvbS3B5xCGyQFz78NLACk1GiSXsfmuh+CiHgGuEItZtpxqdshTzFQlbvwKyfHPcMh5J0NObagVAaUGMQFRphdXi1s1dKCfPM1FP2xoOeyl2TCZLZsTjfTpFAOnGjVgqNfBQUdurgFtPaRNh4y0QMMvSasI7Z+ekp9/jE+HCx+8uPWnCglvBlNhUKoEQ4hv620/T1wlozee7NVhPP4h3pB8PFl8S/MkfE+7EU7xidG+ps6pjU67w2S61IO9/fb4XFFKvwgIGloQGWTwNOQeqMkv6HTY6WPw3aFapQoK0bFCqt2zJB8lcasSWYExrP5Lt3/bniaEJhwef68l6V2CLixBh5cwCuNpFPi+7haXVGo5prpWCJRUk+vLL4XvU1CQOxoBg0zMOMTu6DL0oob+ZvjEeDqLzDQyHU9yqO1ViI6x0VlPoJj4lTfSKM+1wdFyEiwhsW4zpP+TA/zrWhDla+C6mXTxO0bcUfvofYAW/AZ3FEp6c5TJZiBDgtGmn4ryB8iZCLUdSPTR2zoQX4SntBThwX4dJTBYxKqEGjwvf91yM/UNIE/jBzO/KD+Yuq0bgspk2pSE2G5enFBuIBIjKj6xM18rxIBnhOLv+wjgFpT7vtmumTzFAyJb/pOt/Tku+9820cuPLT+2/Nj/P491bvauZtRQ9WYyHgsaMOsNYPEJBcR52xiowdpHdxi8SgP64cI98bpsXjYoFzGunuIoES44ERXFKzAcGog7PKAacAY36xP/I5Cqq2xusTmq57MhQlQJE+zWW3RrIz6Tyrv/15DMk5sXcj28mzY3qrim/CGtxxCGwjP+/eLff4/toh4/RnNqaMrus88GuSFR/C1A8Ak1tTtfKvoFqFbi39JjeqCLWw+I/0/bwKX/l7aBL+y4ydsWP227+DZF8d4oSBXvhkXTej6bPbzt7c6HS2zR+K+EjtOxzBas7kxGlWCEi9aJviXqA3o2RULqbvBp26yU9oEbvpld9U/VJeyXoMl3QrEpTadB3Ht8tjBtXnrR3ati3zlFruiMQ8hpkCV3G0s3cAGlV0BaK5bYBIq4b8fzXHKaSYDyJfaB9GyUuR4PjNqMRy6xkVbse2qZlGVSlkn57yCl+7lmLe1K/WOifkTo3EhOkD7vwIulE9GAwxyk4YEG1VQ4tWqWd2JFE5UrJ4bSmdJKJZMrbDpkOzQnzRY3dMR3R3gFt6ow3rmTaORGt9BBpaYKbxL7wz1U30VBiAUMxzErpskbkCAuk509YJcklNjn4zZtcZxMRvWwkVt7AdV50Y3g8RuDPKdjrql+A0FK2N538KQ/SU5Hy8uCGTKLERHf+offFnx4jrFMyGgZfXqoUsHlJL6EE8Soqs6CGpnqxpaR/xGQaqGJv9tFfayXJF2Vj5/EFBUhiAyyq0zKEpxcw+MkoTJhDUuxapOXmSkyEZ2Wb+A1CazSJdGFRFOr9nYHiGc2BIgaMD8+t4oXWk/i9HSQZ47CR200c5Lkt0yo4vCFqIoCeAOcmyEDIUwMXi7KuLddzpyJWLute2YmSDd2Jh5CYZNqnZLFPQ8xERFIiEUEMqJ2I3V0KXO+dRtXAjLOSkhMp1W4T8oBxPVL1iAsJsgVUvwm0o9ENqfqaJHSKmrgJmIbGBsH6ybHVDr9jHCTPkAVBweqkrbkU5POYliXuUzH0xSwEY5LEUpBjnyW8WxuPwNm0NeovoRspshzZZOclr5vB3Zbg1YwbDw+/sKdGqIpkzP3uObvewJyY+jsfGzfysRpc9dubI/5we4wq5qSbQcSheS7k65Ipe3Cl8sC8IQ2Lk9kqgr1+uNCwpCL1tg7NQA8trcHenn1uwVCEnKlEeNX9Hpa1Nv56ivrtkbHlKV4zYKuCwFJ6qWygBZoiceWYKddnCPNikF0AJgEKdPUdKU2xb9VgMxj5p1rme+u7XdtSVu83p+ZcI2bbmHOvXLjJoSGETEtZRpbAxOtvVhtB2KnzU2cpB9FJhzh/4NSRgeh6KY3KNxc2D2IGgHZ3eTHeEV4w5YZn6PhKlMHTZD+HRHj2Yo0B+cHGzoqRKxIncEI8bv5xii9/pQ3+CVcvQSPpeARJaVP6jfcEbg0IWGrGppvT+ULt1PiEsyhlmNOoW19BuAwZ/61lIqhpMtDHWQYBa7ejvKcpdKvpWm5Z/iH1QbfgmQKyXTDcTRaaahFAIxZroeTSm6YOa+14QlhTjeiVpQ6udTqm5N5q8dfAeOWODvykzFZ4pDbDac1XLWM6NU60btkTPPDri2x8ZKZe51LCoRgOZ+oOKaeU1uLvw2eWOJEiQfx3KHPRsaRLZlsw+ln84/IQZPCipckUI5HoL9mzgEuBwUAEbU9heSllOsmT7l2vdWdfZcSJ7Sj2wop5ZAxFy4zn8vV6RMwmD57hrxaVadr6lZoCH7xzRm6xSVeOQKqA7KiPPVzR4xkowOjUVJuDVhg5Myg3h+yULOlzPJ7I55ZDohG8k4CfmxSQMmQsBQo4PS4+khat/BS0yF40/UIAmjXrvkki3M4V4JgYFEzfK/RUsfTtHmoQ9LlyV2+WXq6tAYJagaJZ4ItH2xp6px6G6q55MpieFNxjcbcc31wK0aT78oAqc0MWBOWQhRSI1X4FGPw/4CXOgX1ldDS9NB6QugUQWhHKiLq3WuutZxpURT3bli/DtjhupRwjKT8d8npMinLpCyTskzK/zYpeUIgGME5BsuZx/b/h4Rejdbbkp17QfjcEscPPuwhQjZJWkclLBH7p4VODL08biiw33bxs5Tnbg5rXRF+UNewxFosdBlnT+68vfLWEsfM9z+HZpgKHPcgLeGMlDIjKvdw6bNawsPdeq9tdW/lTjXIEidhJYg1LjeFHxjmLMFIqymZnL/4JNMqlkigEobddlsKHL9ts8RJ2pywpFcPLghbuCwhEA1QVfT9lTtf5C5xlPWVLv4kl71KhUuUeUiVaHMbPskPxxfP3l6czCTv4bJ3Gf5l+JfhX4Z/Gf5l+JfhX4Z/Gf5l+JfhX4Z/Gf5l+JfhX4Z/Gf5l+JfhX4Z/Gf5l+JfhX4Z/Gf5l+JfhX4Z/Gf5l+JfhX4Z/Gf5l+P8L4K9lUYKO6rI+j1FeYMhE8qTgJL/jHpyz44KWKV/7lYZg59/2EM7LFHEFwvNL69GKT8OHN/tygf3cfTQU++H74IyeOl5fstCp55rbM2Irt3G5UCMZn7WG9tjzKIL3Hlzwk66Y5+qM+Y3SROxw1sJWquHSv/UL+N40gG9MzSFiWwhhC9+Jn9qv4vb91sfkezuGVe2exUcs8VaWeohMg4UffvA0/LVHwPdGAYL59R6Uq73acfxpPw/Y8z80jN0rq7N3mhnGXvjh7bjfer/96PhQvD6m1OzssMwGj58HPL3q144L39ou6H5y50y7r8469Wv33hWrFHi8O8vvuBTvzA4J6pmu2ffTY9b+/5kN10+13785mlf702fR/3lF5y96vwD/7fFzJ99Swd9efvz+4mTdfhG73BMBD3NrR1t+W9CiwuBhn0ybGysC6rNGjgL159pQcvofo0Rl5CLGMXnzSLwkSlXOV7dP/Jgi6q+55oXPMt7Unc0MuwJtNQfatBqTp1DsD6hj0LYKttZ9WcQIy5VcMVoZur9pZq4DGzlzyX3mUt7a3QS9MFooGdLfARQqdNbwXoiH/76Pky2q7pStswHR0WmJuNKAN/o45D5i7T+7MU8Gro31PyTO0c8l0xKOwrweiN2T1JQLKdNCIznvthuExRPNcexxInt8sMWdPclAstKxs+n1QUxcUC8skkkGYj+4oHuz1Huej17a6BaaQ8+abfXts50fmtpAtnqjkfmYzoRPpffDOirGp8KfHULNd4bvAjIHVosOF06VZYZT33VXjT0jd7JrKyhQSujeE9/f3XQ4V9t+i422aC/HMQlUJuG9jCru9C3f1z3kSkoNRl7WG3lzQyOZANNwBe1TQvcz4P0hGgk13kwFlO6kHnkrf0IR/h9tfcTA6siB91h0BjGtRzP+AZxf+q+pLGZzVvUs54E//wZKZXxP5Ie4yA/eQpL4xjStfbjSYUUXE60XK6/OcAqGx9Ou0jsDocBhOXMXfxdjh8JH9jUpYy9d7eXwFKxvmUiV65Xv3UvkpW5khpISTm6nqcA6HzY/2NKYjdLJJGcGzSavB+2G3+7QClx79D09babxn73siMPJ4jrqSZbeYIFI7bDTee9v4L3Ga0+0rbxsh+28IjZ4kFllyewJEHdqhEpykj7m6vmqCJ0kPzXuuSPxpO5sHI7XcBK4zrgbk4Mcr0FVxJat+tALTvAPzMyLRlZ1Np9vLlRGgfsZl7PUR3FfRcpWkKS3rggy0TmvHvCmiMGVoVlSZd/D+uzytaDgWo2AnmjEyY9iEoPT5huT9A4He/e6pvipdjjoi6oPohBFq+6nDZS/3SB+qLR469OEIdpzY36hsbeSAcPPc4MINqb0PrNed6234btUxjvDYWi2tfa+id3BZ10fcbGtqKIW9YRC8ocTvnaJ9pTv0xnctL1XEnWy5Vwj3K1HWxWOTS5waqREI28ZmSpPZBuZ5ocW9Rt4svgb31UWzLlPvgNAq4Af8ZlVUt7526db5MkOHzH0M6eZdtZnnh2KsIigkl/iH03PBJIphZHxgXqmKHJwv4bz9PmqOdD395FJPoIaWFXcHINQ8G/vG2qu6FwkSVHJubTiXbARTlYAgO+bv61nJH6mgXIAWcV6gggwwu1QiEa2cKqn2kVrquae1AxDZKxgTDaVw564frkAP0ivYt241zf6/MsMHEDa7HMVFItQOd3bzx2/44wBbfuJ8lHM+Sp58vpoZOjh5lxGW7yYQp8/+ZpmdG846G2mfxJtMtkntASGQs7MTRa17epXADsOh+54ManaVsJoii8qZfT4kYk1ZjhthfIalDmwJabvKq0KO18VpwobXBuHdgsfKQ6ZrJ3WO2NvUMHQTQJr4/r2u8zdP+aMekWpzNoxmu32tUnbiYHZ4az+GmuoPZY4XZulsrmGSu0mMmaJCLadJ27VWlA7tkR1LXyirEd3i3MovTey2dycwHJsSVMzS25jnzrMZHRm+b2d6pSBsleffK399BI9cnsLmm4SL04057dUOX3qCW7yuT4a3xCW6nmQX6wF3M69MNsFerkS3Qrf1T8+dQ0/eTsayXMLBjCKv3tERzkri9WVRTkV6PyewWRqTTuQ+LL292fiMezK8nLBFnzJtFZvZJeq8+g/Vl/W8EnDmmX/js6sDdmIPw34NxF/xpIBGXGX1bXVNMKphHg3mJyvPIvIf5HjBnrhdmxDuapBOaF82nKA3oJ4YVpAzt5M64pOtMMKiXYHYF7dhcNnT2SpvPMjpxJd18qSyoS0CKyDyQVouUZwS59ZxGNiaC9aNxXq+SzA8tbcHYBBnVsEpTTk/UcaBx/srTvVqqFJ9op7Wqk53huecQPYBzGgOVgJSL0xwvFar8Unb59Ke1zU2PsQ3aPKcbxrd6rxi5T4CAZO5diB7/iyAFXhPVRD2vz4JH1GdlITMaWJHQ55CB5OKGqk3qTI4INxuEovF6bmvE53Kmp81gumm1qBG8JQ1HHnGzrI+61cg3rlphN70OeRRfgw8hhNh5ZLZrTf1evrqXaPlSenGuGkDpW701dZ3npf+CoX2KryZ7z1QO/6i6HNzZNkaNZ8b9thduo9880mey4IbejGh+MdmFU7m+L9/YE06cAptF3Z6CC9EkvVxWa6f3EiGmLUK2dGqGA87lb4Ucy+G6j+QSt4AzWFkpGDa6DeV7/Pkqtg6+VTtgZuMXrvVJaZ2FrZ3oERsSOFjM74uTuza+Hj10UxZ6SALf06Cq/jUXaolINvZ2TZ1/y75yM/9ywpcEsvmV43Erxuj4jM/BapkTPz8c3zlcBzOZGhhfUolaCICbCsQwnCnh+gMuverrTpfZ8aOE8ukMH65jxDfAYS3ZmkggPIsuTXSh0BHXVnn76NRg5R48X3l8jWqVxwkIOOM+rLikt6KWJ4nBkzMLiZX6/KJpio3UNtgsApMzZGuMqpcjDpXzKDIPUuf1W6Xf8QtHgYUoRas9kxjteAZZOl1A3apncY4JkA9EHmgJ7mX0EJH8+iDzCL9VIvBjlWWSZj1quFrwaMURKvJplJVD43t+CyMrg//Vsje3vBcOb1a2A+kx5Fceyw7FoQaQzBa89X6CrsbGTak10sorKVy56aIFyt7bBeVN1ZTNElzYhoZAXVDl8WQ+4MHHkor3D69BtfeBU3vLlqmnLwRLVgWKC/x55UqEEFWrW088iT8nxXaDJkHHNQoub5vPfpN/WUWs2vrmqgUGT8xoMi1EnsWtzF/frOhuJrDVrkFZTIFLhsO7ibkATWiUSnMMoS77F2tyvN2er4MF7nCIBonXcFKSw90pizqooj9aHfoKVMVe8gBuZia2Taa9Z+R55skUxT5Uyqfu7XK9gwqVErVe6TGFBtCnFfl7EWVMbebxYxdSd1N6NvTZtcTy66KKM74a9prbKbDu/33mC8SR+jP0794iHGNIqndQiK5Vlz8IKav3zS/VT7LfSVZjASobM6xzO218qlzA4Nny0/uNaQhKX4KDqrxumHrHNWUq1kg59Y6bKD30Ju5QR75xedr0mrgHGtLjpJCMTmbB5S2bI76++9L/SOjmLAZR9LehT+EcpH6c99GDQGzr0YrAeyP1bp93PYDGAkE49gnkAakuciD7nN6W4OCSG+DQj2LgE7a+QKi5kKge6GyUXkNue6bkb234KU2vl/7X+4eaZutX7xWI1i+1RDJ/wFlwZOeNNctmLAMWxmSVBNybYJ6KxSGpfkMez41Rs5gbNNGf6VYh0H4soSK2v2eNcogMeYLWi4Gbwdsc6nhuwzBrvRU4+zg1eXeJOztxXVzo0O5kSO5qwXt+N/bZMFnO/EB+IaOrWUnEPJe6vmvQc6RR/Rjemv20un1QN0+is1HbofjlQCHzgb4R55lqgk5BBC0vGQ0YyWkEG3WAClZk+gRF+gnlv5fFjjV/0p3/uxF0o8vwZEqGl7h2E0+WGNCzmnmhWDHCp7uyAj1PyQ2flBULLjxAMt+strUOzqcs2bqJu7VmVMezm+SUIWX50eylbM81AIdme2EpmtXWJgQOA3AmM+E0gYcn/fGR7WPLnOAJVdT2E6763ZA3CrRfrUrPJmHUvR43uajQLrBTo+FtIg9VNcs7k+rSC88i1xx7eE6OTAPSDrQ8FTZMGtP3K4fsm5+FTVH1Y1Jd6ygSW3pNUjx+BvyyKxPQ/J7bScYC1V4NRkyPvpJOS0ubmTn3gRyC9Ird8t8lVhRM0FB3HviwkF3TJVrskYIZBb6OCldDQyoycBMl4GZLUB9Zg0IIc2yOs7DVtvF2MwE2NQEbbmKvHV3vhtwURR9JB6TqSaqs2EjacpjFjaPDdJdabeqPDdZMK8rb9xw/GaBp8x9d31SBtVYtWezkrK1GgotvdrNGKIqxsrwtbOE5/hqZrqs/ob/2ygFqifYKEPenn19a0ouTXc2RAp693QUHulpfqo4zQ1l8LEj4qrqp/cchCZGH7r3/YH9sz1cuVFG9f2hKWq5pycrgl48EoOMb51jQTAOCBfHizu3ZAeiovwyq+/HHqWM1fEmXv/uIY2cLa1iPmsSCZyBB15OF7dIb4tevsWXHDy4+G4FkUj0whHk/Rks9GePs/97B63vI7A/nBXUju5V3hNezletMOmZz3weLI4ClIDfvca3PUwroc1+d3wBnwxvME+3oisqlSa8/naVHwYGkWeyuIwC8UUTs3WcSPTXS+y81IMaBIGkCmcekvy1mu501aJM91nLU7HzV4Fzorz3qXqviXrbBBaHmjAYMmNBEdQSLmM3Phb4mOa0H/z/okgEh/2vAaPsdsHj+Z1ZYaf1rMqnx9K/Zrq7BSBzb3Kqg3xxNnJlkeuzqDQj8JIElXGXM8yylKXC3t3ldp1BTI6tHXMdTMPzj8/5+NW1Tcm2kX7OmfF+AYns5XUjVCIcoOw0vNJFSynTSZvyFqSXp1XB9GtKtBA34ufDWi3CO+FVsbO1s6HHEXsGAGkxD7S3If+W/cjOlU3frvnWpQ8ObIWH8f9qwKd+omtXTyt1zfPtroV9DceM631dgLt9q1tPujjdBGCZUdFQ+yxHdP/ZhXsp/+bJU6Y4qZrQbsNA9+0mJtLKTfh3Zw2FB10pz5zwB6NRaciZS8IgUZjkJ2Qv1jGeyfAY6sz8YNojIrCVwIvRFVxffVVa5YOqTQD0fKmVJcwiqcxp4hBbEKtrbKqivZkjj2qpmvYndnoXi1xooFT5G63IYgOQMS+cVcBaLwQ8369GkDbVDEKvIyuJhC4Iby7xe6ThrjQb7Wlgd2RBnlsvU/XpoIcse9k7qEq3zGmC/ZTIk82u+b72ekaofPbI+mPs2rCUDHjWe4sDHAeU09l9VHXgAS5sS43fsWm0+Eq4QJ7DFivDOBjr0vCxzxgCDz8NGtgSov5qMSngYL86i4Zgl5xEY0yH50IAOoazNBOnEsLuSBUhiYT9EYeGsG1rveUTqDvGxhwpgwQoZz5fgQkTRxMTrNou1IzD0w6xR7wlyu6lOd3DEJoHRvXTVod9IRxb/hbdpwq+HBj+k6l9zegbqCNsucz4Ydld7uea2W6HFoNUNja8sdEnjtrdEufMhmNmEUTYwE/bK7NOTBr4OcKD5touGvflX/nOb3e7JeVH+Knxs2Nka13ydn9EiPyClYupXfDDm95BH6UVwqBi1vAZuqB+g2pczPUuWwlLN0fGzx19mKFZfwdPte55ydklBdUEjL2qb3UnboWdjJ4d3h/kcFUDUa5qan3SRM4K2Kisn61wcwTY6Zj+5AvTCVw82y3brDl379UfkxWRSPfuO8G0A5/SmN99Py5MFSh+rnooWO+VGWqD32u7fyRl4CfajyvBOXmCCG14K3Krb8Wmi5E5WmKAXDGvEbTbwysD/+95xrfr19GtLU+9AOCPYzgBxzT/PUz6YrwVVc9dc/N9ItWgf5xumb56w2FXYbeG2kQCe8GPDcRRrjDJ88+F5juhNX/8rVMatZg3vc/0aySxd1nJkKwEbzvZ+DfVCah/tuXSq3iUnzQW7IFxVnNoHRVKD3EpK3g/jt80Mqk8IBH9P8CUEsDBBQAAgAIAJSw9Ui46rdwSQAAAGoAAAAbAAAAdW5pdmVyc2FsL3VuaXZlcnNhbC5wbmcueG1ss7GvyM1RKEstKs7Mz7NVMtQzULK34+WyKShKLctMLVeoAIoZ6RlAgJJCJSq3PDOlJMNWydwcSSwjNTM9o8RWydTcEi6oDzQSAFBLAQIAABQAAgAIAEOUV0cNwDEewAEAANoDAAAPAAAAAAAAAAEAAAAAAAAAAABub25lL3BsYXllci54bWxQSwECAAAUAAIACACTsPVIFQ6tKGQEAAAHEQAAHQAAAAAAAAABAAAAAADtAQAAdW5pdmVyc2FsL2NvbW1vbl9tZXNzYWdlcy5sbmdQSwECAAAUAAIACACTsPVIqok5BfEDAAAsEQAAJwAAAAAAAAABAAAAAACMBgAAdW5pdmVyc2FsL2ZsYXNoX3B1Ymxpc2hpbmdfc2V0dGluZ3MueG1sUEsBAgAAFAACAAgAk7D1SCyqiduxAgAAVAoAACEAAAAAAAAAAQAAAAAAwgoAAHVuaXZlcnNhbC9mbGFzaF9za2luX3NldHRpbmdzLnhtbFBLAQIAABQAAgAIAJOw9UiYwI4lxwMAAD0QAAAmAAAAAAAAAAEAAAAAALINAAB1bml2ZXJzYWwvaHRtbF9wdWJsaXNoaW5nX3NldHRpbmdzLnhtbFBLAQIAABQAAgAIAJOw9Uj4YrFrhAEAAP8FAAAfAAAAAAAAAAEAAAAAAL0RAAB1bml2ZXJzYWwvaHRtbF9za2luX3NldHRpbmdzLmpzUEsBAgAAFAACAAgAk7D1SD08L9HBAAAA5QEAABoAAAAAAAAAAQAAAAAAfhMAAHVuaXZlcnNhbC9pMThuX3ByZXNldHMueG1sUEsBAgAAFAACAAgAk7D1SJtte1tgAAAAZQAAABwAAAAAAAAAAQAAAAAAdxQAAHVuaXZlcnNhbC9sb2NhbF9zZXR0aW5ncy54bWxQSwECAAAUAAIACAD3klNHI7RO+/sCAACwCAAAFAAAAAAAAAABAAAAAAARFQAAdW5pdmVyc2FsL3BsYXllci54bWxQSwECAAAUAAIACACTsPVIOKfINGIJAAA1PgAAKQAAAAAAAAABAAAAAAA+GAAAdW5pdmVyc2FsL3NraW5fY3VzdG9taXphdGlvbl9zZXR0aW5ncy54bWxQSwECAAAUAAIACACUsPVILoBvDoQrAABkawAAFwAAAAAAAAAAAAAAAADnIQAAdW5pdmVyc2FsL3VuaXZlcnNhbC5wbmdQSwECAAAUAAIACACUsPVIuOq3cEkAAABqAAAAGwAAAAAAAAABAAAAAACgTQAAdW5pdmVyc2FsL3VuaXZlcnNhbC5wbmcueG1sUEsFBgAAAAAMAAwAhgMAACJOAAAAAA=="/>
  <p:tag name="ISPRING_PRESENTATION_TITLE" val="蓝色简约大气商务通用工作汇报总结PPT模板"/>
</p:tagLst>
</file>

<file path=ppt/tags/tag2.xml><?xml version="1.0" encoding="utf-8"?>
<p:tagLst xmlns:p="http://schemas.openxmlformats.org/presentationml/2006/main">
  <p:tag name="KSO_WM_UNIT_PLACING_PICTURE_USER_VIEWPORT" val="{&quot;height&quot;:8005,&quot;width&quot;:4503}"/>
</p:tagLst>
</file>

<file path=ppt/tags/tag3.xml><?xml version="1.0" encoding="utf-8"?>
<p:tagLst xmlns:p="http://schemas.openxmlformats.org/presentationml/2006/main">
  <p:tag name="REFSHAPE" val="785084540"/>
  <p:tag name="KSO_WM_UNIT_PLACING_PICTURE_USER_VIEWPORT" val="{&quot;height&quot;:8005,&quot;width&quot;:4503}"/>
</p:tagLst>
</file>

<file path=ppt/tags/tag4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ags/tag5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ags/tag6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ags/tag7.xml><?xml version="1.0" encoding="utf-8"?>
<p:tagLst xmlns:p="http://schemas.openxmlformats.org/presentationml/2006/main">
  <p:tag name="REFSHAPE" val="789157028"/>
  <p:tag name="KSO_WM_UNIT_PLACING_PICTURE_USER_VIEWPORT" val="{&quot;height&quot;:11670,&quot;width&quot;:7005}"/>
</p:tagLst>
</file>

<file path=ppt/tags/tag8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ags/tag9.xml><?xml version="1.0" encoding="utf-8"?>
<p:tagLst xmlns:p="http://schemas.openxmlformats.org/presentationml/2006/main">
  <p:tag name="KSO_WM_UNIT_PLACING_PICTURE_USER_VIEWPORT" val="{&quot;height&quot;:4120,&quot;width&quot;:5998.721259842519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F5869"/>
        </a:solidFill>
        <a:ln w="28575">
          <a:gradFill flip="none" rotWithShape="1">
            <a:gsLst>
              <a:gs pos="0">
                <a:srgbClr val="DDCEC0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836433"/>
              </a:gs>
            </a:gsLst>
            <a:path path="shape">
              <a:fillToRect l="50000" t="50000" r="50000" b="50000"/>
            </a:path>
            <a:tileRect/>
          </a:gradFill>
        </a:ln>
        <a:effectLst>
          <a:innerShdw blurRad="114300">
            <a:prstClr val="black"/>
          </a:inn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0F5869"/>
        </a:solidFill>
        <a:ln w="12700" cap="rnd">
          <a:gradFill flip="none" rotWithShape="1">
            <a:gsLst>
              <a:gs pos="0">
                <a:srgbClr val="DDCEC0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836433"/>
              </a:gs>
            </a:gsLst>
            <a:path path="shape">
              <a:fillToRect l="50000" t="50000" r="50000" b="50000"/>
            </a:path>
            <a:tileRect/>
          </a:gradFill>
        </a:ln>
        <a:effectLst>
          <a:innerShdw blurRad="114300">
            <a:prstClr val="black"/>
          </a:inn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rtlCol="0">
        <a:spAutoFit/>
      </a:bodyPr>
      <a:lstStyle>
        <a:defPPr algn="ctr" defTabSz="914400">
          <a:defRPr sz="2000" dirty="0">
            <a:gradFill>
              <a:gsLst>
                <a:gs pos="0">
                  <a:srgbClr val="A88752"/>
                </a:gs>
                <a:gs pos="32000">
                  <a:srgbClr val="D8C6AC"/>
                </a:gs>
                <a:gs pos="65000">
                  <a:srgbClr val="B89C70"/>
                </a:gs>
                <a:gs pos="100000">
                  <a:srgbClr val="E6D8C6"/>
                </a:gs>
              </a:gsLst>
              <a:lin ang="2700000" scaled="1"/>
            </a:gradFill>
            <a:latin typeface="华文隶书" panose="02010800040101010101" pitchFamily="2" charset="-122"/>
            <a:ea typeface="华文隶书" panose="02010800040101010101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725</Words>
  <Application>WPS 演示</Application>
  <PresentationFormat>宽屏</PresentationFormat>
  <Paragraphs>108</Paragraphs>
  <Slides>22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华文隶书</vt:lpstr>
      <vt:lpstr>微软雅黑</vt:lpstr>
      <vt:lpstr>等线</vt:lpstr>
      <vt:lpstr>Arial</vt:lpstr>
      <vt:lpstr>Arial Unicode MS</vt:lpstr>
      <vt:lpstr>等线 Light</vt:lpstr>
      <vt:lpstr>Calibri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【EP壹品】PPT模板</dc:title>
  <dc:creator>Yick Lynn;定制QQ：77856894</dc:creator>
  <cp:lastModifiedBy>Administrator</cp:lastModifiedBy>
  <cp:revision>829</cp:revision>
  <dcterms:created xsi:type="dcterms:W3CDTF">2016-01-20T15:43:00Z</dcterms:created>
  <dcterms:modified xsi:type="dcterms:W3CDTF">2020-05-07T02:37:55Z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